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46"/>
    <p:restoredTop sz="94691"/>
  </p:normalViewPr>
  <p:slideViewPr>
    <p:cSldViewPr snapToGrid="0" snapToObjects="1">
      <p:cViewPr varScale="1">
        <p:scale>
          <a:sx n="81" d="100"/>
          <a:sy n="81" d="100"/>
        </p:scale>
        <p:origin x="-4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363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3" name="Rectangle 2"/>
          <p:cNvSpPr/>
          <p:nvPr/>
        </p:nvSpPr>
        <p:spPr>
          <a:xfrm>
            <a:off x="640080" y="1097280"/>
            <a:ext cx="109728" cy="3474720"/>
          </a:xfrm>
          <a:prstGeom prst="rect">
            <a:avLst/>
          </a:prstGeom>
          <a:solidFill>
            <a:srgbClr val="1A7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698480" cy="68580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35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Sectores estratégicos y empresas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057400"/>
            <a:ext cx="10607040" cy="91440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2600" b="0">
                <a:solidFill>
                  <a:srgbClr val="236394"/>
                </a:solidFill>
                <a:latin typeface="Aptos"/>
              </a:defRPr>
            </a:pPr>
            <a:r>
              <a:rPr lang="es-ES" noProof="0" dirty="0"/>
              <a:t>¿Qué nos dicen las bases de datos empresariales?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3657600"/>
            <a:ext cx="10332720" cy="25603"/>
          </a:xfrm>
          <a:prstGeom prst="rect">
            <a:avLst/>
          </a:prstGeom>
          <a:solidFill>
            <a:srgbClr val="D2DE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914400" y="3977639"/>
            <a:ext cx="10424160" cy="41148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I ENCUENTRO DE ECONOMÍA Y POLÍTICA ECONÓMICA ANDALUZAS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572000"/>
            <a:ext cx="10058400" cy="341632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800" b="0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José Luis Galán · Universidad de Sevilla y Observatorio Económico de Andalucía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193792"/>
            <a:ext cx="10058400" cy="295466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566575"/>
                </a:solidFill>
                <a:latin typeface="Aptos"/>
              </a:defRPr>
            </a:pPr>
            <a:r>
              <a:rPr lang="es-ES" noProof="0" dirty="0"/>
              <a:t>15 de octubre de 2026  ·  Fundación Unicaja. Sevilla</a:t>
            </a:r>
          </a:p>
        </p:txBody>
      </p:sp>
      <p:pic>
        <p:nvPicPr>
          <p:cNvPr id="10" name="Picture 9" descr="logo_oea_cropp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" y="5925312"/>
            <a:ext cx="1481328" cy="592531"/>
          </a:xfrm>
          <a:prstGeom prst="rect">
            <a:avLst/>
          </a:prstGeom>
        </p:spPr>
      </p:pic>
      <p:pic>
        <p:nvPicPr>
          <p:cNvPr id="11" name="Picture 10" descr="logo_unicaja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240" y="5824728"/>
            <a:ext cx="2331720" cy="75530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6012"/>
          </a:xfrm>
          <a:prstGeom prst="rect">
            <a:avLst/>
          </a:prstGeom>
          <a:solidFill>
            <a:srgbClr val="2363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310896"/>
            <a:ext cx="10972800" cy="864852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Objetivo: ¿qué aportan las bases de datos empresariales en el análisis de sectores económicos?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6492240"/>
            <a:ext cx="365760" cy="18288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 algn="r">
              <a:spcAft>
                <a:spcPts val="400"/>
              </a:spcAft>
              <a:defRPr sz="900" b="0">
                <a:solidFill>
                  <a:srgbClr val="566575"/>
                </a:solidFill>
                <a:latin typeface="Aptos"/>
              </a:defRPr>
            </a:pPr>
            <a:r>
              <a:rPr lang="es-ES" noProof="0" dirty="0"/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407160"/>
            <a:ext cx="10424160" cy="772519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2300" b="1">
                <a:solidFill>
                  <a:srgbClr val="236394"/>
                </a:solidFill>
                <a:latin typeface="Aptos"/>
              </a:defRPr>
            </a:pPr>
            <a:r>
              <a:rPr lang="es-ES" noProof="0" dirty="0"/>
              <a:t>Una perspectiva microeconómica y organizativa sobre los sectores de actividad en un territorio (ANDALUCÍA)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2458720"/>
            <a:ext cx="2926080" cy="914400"/>
          </a:xfrm>
          <a:prstGeom prst="round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1097280" y="2693416"/>
            <a:ext cx="2560320" cy="384048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 algn="ctr">
              <a:spcAft>
                <a:spcPts val="400"/>
              </a:spcAft>
              <a:defRPr sz="16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ESTADÍSTICAS SECTORIALES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95928" y="2723896"/>
            <a:ext cx="548640" cy="41148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 algn="ctr">
              <a:spcAft>
                <a:spcPts val="400"/>
              </a:spcAft>
              <a:defRPr sz="2800" b="1">
                <a:solidFill>
                  <a:srgbClr val="1A7F88"/>
                </a:solidFill>
                <a:latin typeface="Aptos"/>
              </a:defRPr>
            </a:pPr>
            <a:r>
              <a:rPr lang="es-ES" noProof="0" dirty="0"/>
              <a:t>+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0" y="2458720"/>
            <a:ext cx="2926080" cy="914400"/>
          </a:xfrm>
          <a:prstGeom prst="round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0" name="TextBox 9"/>
          <p:cNvSpPr txBox="1"/>
          <p:nvPr/>
        </p:nvSpPr>
        <p:spPr>
          <a:xfrm>
            <a:off x="4754880" y="2693416"/>
            <a:ext cx="2560320" cy="384048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 algn="ctr">
              <a:spcAft>
                <a:spcPts val="400"/>
              </a:spcAft>
              <a:defRPr sz="16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EMPRESAS IDENTIFICABLES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89520" y="2723896"/>
            <a:ext cx="640080" cy="41148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 algn="ctr">
              <a:spcAft>
                <a:spcPts val="400"/>
              </a:spcAft>
              <a:defRPr sz="2800" b="1">
                <a:solidFill>
                  <a:srgbClr val="1A7F88"/>
                </a:solidFill>
                <a:latin typeface="Aptos"/>
              </a:defRPr>
            </a:pPr>
            <a:r>
              <a:rPr lang="es-ES" noProof="0" dirty="0"/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75320" y="2458720"/>
            <a:ext cx="2880360" cy="914400"/>
          </a:xfrm>
          <a:prstGeom prst="roundRect">
            <a:avLst/>
          </a:prstGeom>
          <a:solidFill>
            <a:srgbClr val="DBEE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3" name="TextBox 12"/>
          <p:cNvSpPr txBox="1"/>
          <p:nvPr/>
        </p:nvSpPr>
        <p:spPr>
          <a:xfrm>
            <a:off x="8458200" y="2816860"/>
            <a:ext cx="2514600" cy="41148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 algn="ctr">
              <a:spcAft>
                <a:spcPts val="400"/>
              </a:spcAft>
              <a:defRPr sz="15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MIRADA COMPLEMENTARIA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3921759"/>
            <a:ext cx="10378440" cy="100584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 algn="ctr">
              <a:spcAft>
                <a:spcPts val="400"/>
              </a:spcAft>
              <a:defRPr sz="22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¿Qué podemos conocer de un sector cuando complementamos las estadísticas sectoriales con información individualizada sobre sus empresas?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234440" y="5413248"/>
            <a:ext cx="9738360" cy="658368"/>
          </a:xfrm>
          <a:prstGeom prst="round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6" name="TextBox 15"/>
          <p:cNvSpPr txBox="1"/>
          <p:nvPr/>
        </p:nvSpPr>
        <p:spPr>
          <a:xfrm>
            <a:off x="1371600" y="5577840"/>
            <a:ext cx="9418320" cy="310896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 algn="ctr">
              <a:spcAft>
                <a:spcPts val="400"/>
              </a:spcAft>
              <a:defRPr sz="1700" b="1">
                <a:solidFill>
                  <a:srgbClr val="236394"/>
                </a:solidFill>
                <a:latin typeface="Aptos"/>
              </a:defRPr>
            </a:pPr>
            <a:r>
              <a:rPr lang="es-ES" noProof="0" dirty="0"/>
              <a:t>Aplicación empírica: 10 sectores estratégicos de Andalucía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6012"/>
          </a:xfrm>
          <a:prstGeom prst="rect">
            <a:avLst/>
          </a:prstGeom>
          <a:solidFill>
            <a:srgbClr val="2363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310896"/>
            <a:ext cx="10972800" cy="484632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¿Qué sectores analizamos y por qué?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96112"/>
            <a:ext cx="11064240" cy="310854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300" b="0">
                <a:solidFill>
                  <a:srgbClr val="566575"/>
                </a:solidFill>
                <a:latin typeface="Aptos"/>
              </a:defRPr>
            </a:pPr>
            <a:r>
              <a:rPr lang="es-ES" sz="1600" noProof="0" dirty="0"/>
              <a:t>Presencia recurrente en la planificación económica e industrial andaluza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92240"/>
            <a:ext cx="365760" cy="18288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 algn="r">
              <a:spcAft>
                <a:spcPts val="400"/>
              </a:spcAft>
              <a:defRPr sz="900" b="0">
                <a:solidFill>
                  <a:srgbClr val="566575"/>
                </a:solidFill>
                <a:latin typeface="Aptos"/>
              </a:defRPr>
            </a:pPr>
            <a:r>
              <a:rPr lang="es-ES" noProof="0" dirty="0"/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85216" y="1600200"/>
            <a:ext cx="2176272" cy="786384"/>
          </a:xfrm>
          <a:prstGeom prst="round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658368" y="1854803"/>
            <a:ext cx="2029968" cy="295466"/>
          </a:xfrm>
          <a:prstGeom prst="rect">
            <a:avLst/>
          </a:prstGeom>
          <a:noFill/>
        </p:spPr>
        <p:txBody>
          <a:bodyPr wrap="square" lIns="27432" tIns="18288" rIns="27432" anchor="ctr">
            <a:spAutoFit/>
          </a:bodyPr>
          <a:lstStyle/>
          <a:p>
            <a:pPr algn="ctr">
              <a:spcAft>
                <a:spcPts val="400"/>
              </a:spcAft>
              <a:defRPr sz="15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Sector agrario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907792" y="1600200"/>
            <a:ext cx="2176272" cy="786384"/>
          </a:xfrm>
          <a:prstGeom prst="round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2980944" y="1739387"/>
            <a:ext cx="2029968" cy="526298"/>
          </a:xfrm>
          <a:prstGeom prst="rect">
            <a:avLst/>
          </a:prstGeom>
          <a:noFill/>
        </p:spPr>
        <p:txBody>
          <a:bodyPr wrap="square" lIns="27432" tIns="18288" rIns="27432" anchor="ctr">
            <a:spAutoFit/>
          </a:bodyPr>
          <a:lstStyle/>
          <a:p>
            <a:pPr algn="ctr">
              <a:spcAft>
                <a:spcPts val="400"/>
              </a:spcAft>
              <a:defRPr sz="15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Alimentación y bebidas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230368" y="1600200"/>
            <a:ext cx="2176272" cy="786384"/>
          </a:xfrm>
          <a:prstGeom prst="round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5303520" y="1854803"/>
            <a:ext cx="2029968" cy="295466"/>
          </a:xfrm>
          <a:prstGeom prst="rect">
            <a:avLst/>
          </a:prstGeom>
          <a:noFill/>
        </p:spPr>
        <p:txBody>
          <a:bodyPr wrap="square" lIns="27432" tIns="18288" rIns="27432" anchor="ctr">
            <a:spAutoFit/>
          </a:bodyPr>
          <a:lstStyle/>
          <a:p>
            <a:pPr algn="ctr">
              <a:spcAft>
                <a:spcPts val="400"/>
              </a:spcAft>
              <a:defRPr sz="15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Energía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52944" y="1600200"/>
            <a:ext cx="2176272" cy="786384"/>
          </a:xfrm>
          <a:prstGeom prst="round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3" name="TextBox 12"/>
          <p:cNvSpPr txBox="1"/>
          <p:nvPr/>
        </p:nvSpPr>
        <p:spPr>
          <a:xfrm>
            <a:off x="7626096" y="1854803"/>
            <a:ext cx="2029968" cy="295466"/>
          </a:xfrm>
          <a:prstGeom prst="rect">
            <a:avLst/>
          </a:prstGeom>
          <a:noFill/>
        </p:spPr>
        <p:txBody>
          <a:bodyPr wrap="square" lIns="27432" tIns="18288" rIns="27432" anchor="ctr">
            <a:spAutoFit/>
          </a:bodyPr>
          <a:lstStyle/>
          <a:p>
            <a:pPr algn="ctr">
              <a:spcAft>
                <a:spcPts val="400"/>
              </a:spcAft>
              <a:defRPr sz="15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Medio ambiente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875520" y="1600200"/>
            <a:ext cx="2176272" cy="786384"/>
          </a:xfrm>
          <a:prstGeom prst="round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5" name="TextBox 14"/>
          <p:cNvSpPr txBox="1"/>
          <p:nvPr/>
        </p:nvSpPr>
        <p:spPr>
          <a:xfrm>
            <a:off x="9948672" y="1854803"/>
            <a:ext cx="2029968" cy="295466"/>
          </a:xfrm>
          <a:prstGeom prst="rect">
            <a:avLst/>
          </a:prstGeom>
          <a:noFill/>
        </p:spPr>
        <p:txBody>
          <a:bodyPr wrap="square" lIns="27432" tIns="18288" rIns="27432" anchor="ctr">
            <a:spAutoFit/>
          </a:bodyPr>
          <a:lstStyle/>
          <a:p>
            <a:pPr algn="ctr">
              <a:spcAft>
                <a:spcPts val="400"/>
              </a:spcAft>
              <a:defRPr sz="15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Logística y transporte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85216" y="2569464"/>
            <a:ext cx="2176272" cy="786384"/>
          </a:xfrm>
          <a:prstGeom prst="roundRect">
            <a:avLst/>
          </a:prstGeom>
          <a:solidFill>
            <a:srgbClr val="E7F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7" name="TextBox 16"/>
          <p:cNvSpPr txBox="1"/>
          <p:nvPr/>
        </p:nvSpPr>
        <p:spPr>
          <a:xfrm>
            <a:off x="658368" y="2824067"/>
            <a:ext cx="2029968" cy="295466"/>
          </a:xfrm>
          <a:prstGeom prst="rect">
            <a:avLst/>
          </a:prstGeom>
          <a:noFill/>
        </p:spPr>
        <p:txBody>
          <a:bodyPr wrap="square" lIns="27432" tIns="18288" rIns="27432" anchor="ctr">
            <a:spAutoFit/>
          </a:bodyPr>
          <a:lstStyle/>
          <a:p>
            <a:pPr algn="ctr">
              <a:spcAft>
                <a:spcPts val="400"/>
              </a:spcAft>
              <a:defRPr sz="15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Turismo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907792" y="2569464"/>
            <a:ext cx="2176272" cy="786384"/>
          </a:xfrm>
          <a:prstGeom prst="roundRect">
            <a:avLst/>
          </a:prstGeom>
          <a:solidFill>
            <a:srgbClr val="E7F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9" name="TextBox 18"/>
          <p:cNvSpPr txBox="1"/>
          <p:nvPr/>
        </p:nvSpPr>
        <p:spPr>
          <a:xfrm>
            <a:off x="2980944" y="2824067"/>
            <a:ext cx="2029968" cy="295466"/>
          </a:xfrm>
          <a:prstGeom prst="rect">
            <a:avLst/>
          </a:prstGeom>
          <a:noFill/>
        </p:spPr>
        <p:txBody>
          <a:bodyPr wrap="square" lIns="27432" tIns="18288" rIns="27432" anchor="ctr">
            <a:spAutoFit/>
          </a:bodyPr>
          <a:lstStyle/>
          <a:p>
            <a:pPr algn="ctr">
              <a:spcAft>
                <a:spcPts val="400"/>
              </a:spcAft>
              <a:defRPr sz="15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Servicios TIC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230368" y="2569464"/>
            <a:ext cx="2176272" cy="786384"/>
          </a:xfrm>
          <a:prstGeom prst="roundRect">
            <a:avLst/>
          </a:prstGeom>
          <a:solidFill>
            <a:srgbClr val="E7F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21" name="TextBox 20"/>
          <p:cNvSpPr txBox="1"/>
          <p:nvPr/>
        </p:nvSpPr>
        <p:spPr>
          <a:xfrm>
            <a:off x="5303520" y="2824067"/>
            <a:ext cx="2029968" cy="295466"/>
          </a:xfrm>
          <a:prstGeom prst="rect">
            <a:avLst/>
          </a:prstGeom>
          <a:noFill/>
        </p:spPr>
        <p:txBody>
          <a:bodyPr wrap="square" lIns="27432" tIns="18288" rIns="27432" anchor="ctr">
            <a:spAutoFit/>
          </a:bodyPr>
          <a:lstStyle/>
          <a:p>
            <a:pPr algn="ctr">
              <a:spcAft>
                <a:spcPts val="400"/>
              </a:spcAft>
              <a:defRPr sz="15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Aeronáutica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552944" y="2569464"/>
            <a:ext cx="2176272" cy="786384"/>
          </a:xfrm>
          <a:prstGeom prst="roundRect">
            <a:avLst/>
          </a:prstGeom>
          <a:solidFill>
            <a:srgbClr val="E7F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23" name="TextBox 22"/>
          <p:cNvSpPr txBox="1"/>
          <p:nvPr/>
        </p:nvSpPr>
        <p:spPr>
          <a:xfrm>
            <a:off x="7626096" y="2824067"/>
            <a:ext cx="2029968" cy="295466"/>
          </a:xfrm>
          <a:prstGeom prst="rect">
            <a:avLst/>
          </a:prstGeom>
          <a:noFill/>
        </p:spPr>
        <p:txBody>
          <a:bodyPr wrap="square" lIns="27432" tIns="18288" rIns="27432" anchor="ctr">
            <a:spAutoFit/>
          </a:bodyPr>
          <a:lstStyle/>
          <a:p>
            <a:pPr algn="ctr">
              <a:spcAft>
                <a:spcPts val="400"/>
              </a:spcAft>
              <a:defRPr sz="15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Química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875520" y="2569464"/>
            <a:ext cx="2176272" cy="786384"/>
          </a:xfrm>
          <a:prstGeom prst="roundRect">
            <a:avLst/>
          </a:prstGeom>
          <a:solidFill>
            <a:srgbClr val="E7F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25" name="TextBox 24"/>
          <p:cNvSpPr txBox="1"/>
          <p:nvPr/>
        </p:nvSpPr>
        <p:spPr>
          <a:xfrm>
            <a:off x="9948672" y="2708651"/>
            <a:ext cx="2029968" cy="526298"/>
          </a:xfrm>
          <a:prstGeom prst="rect">
            <a:avLst/>
          </a:prstGeom>
          <a:noFill/>
        </p:spPr>
        <p:txBody>
          <a:bodyPr wrap="square" lIns="27432" tIns="18288" rIns="27432" anchor="ctr">
            <a:spAutoFit/>
          </a:bodyPr>
          <a:lstStyle/>
          <a:p>
            <a:pPr algn="ctr">
              <a:spcAft>
                <a:spcPts val="400"/>
              </a:spcAft>
              <a:defRPr sz="15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Productos farmacéuticos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3794760"/>
            <a:ext cx="10881360" cy="36576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236394"/>
                </a:solidFill>
                <a:latin typeface="Aptos"/>
              </a:defRPr>
            </a:pPr>
            <a:r>
              <a:rPr lang="es-ES" noProof="0" dirty="0"/>
              <a:t>De la planificación industrial a la identificación de oportunidades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94944" y="4315968"/>
            <a:ext cx="10835640" cy="987552"/>
          </a:xfrm>
          <a:prstGeom prst="round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28" name="TextBox 27"/>
          <p:cNvSpPr txBox="1"/>
          <p:nvPr/>
        </p:nvSpPr>
        <p:spPr>
          <a:xfrm>
            <a:off x="1027176" y="4507992"/>
            <a:ext cx="10469880" cy="608372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300" b="0">
                <a:solidFill>
                  <a:srgbClr val="193351"/>
                </a:solidFill>
                <a:latin typeface="Aptos"/>
              </a:defRPr>
            </a:pPr>
            <a:r>
              <a:rPr lang="es-ES" sz="1600" noProof="0" dirty="0"/>
              <a:t>PADI 2008–2013  →  RIS3 Andalucía 2014–2020  →  Estrategia Industrial de Andalucía 2020  →  CRECE</a:t>
            </a:r>
          </a:p>
          <a:p>
            <a:pPr>
              <a:spcAft>
                <a:spcPts val="400"/>
              </a:spcAft>
              <a:defRPr sz="1300" b="0">
                <a:solidFill>
                  <a:srgbClr val="193351"/>
                </a:solidFill>
                <a:latin typeface="Aptos"/>
              </a:defRPr>
            </a:pPr>
            <a:r>
              <a:rPr lang="es-ES" sz="1600" noProof="0" dirty="0"/>
              <a:t>Proyecto CREA: proyecto de identificación de oportunidades productivas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240" y="5650992"/>
            <a:ext cx="10698480" cy="475488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 algn="ctr">
              <a:spcAft>
                <a:spcPts val="400"/>
              </a:spcAft>
              <a:defRPr sz="1800" b="1">
                <a:solidFill>
                  <a:srgbClr val="1A7F88"/>
                </a:solidFill>
                <a:latin typeface="Aptos"/>
              </a:defRPr>
            </a:pPr>
            <a:r>
              <a:rPr lang="es-ES" noProof="0" dirty="0"/>
              <a:t>Estratégico ≠ necesariamente grande, productivo o dinámico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6012"/>
          </a:xfrm>
          <a:prstGeom prst="rect">
            <a:avLst/>
          </a:prstGeom>
          <a:solidFill>
            <a:srgbClr val="2363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310896"/>
            <a:ext cx="10972800" cy="484632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Dos perspectivas complementarias sobre un mismo sector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96112"/>
            <a:ext cx="11064240" cy="310854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300" b="0">
                <a:solidFill>
                  <a:srgbClr val="566575"/>
                </a:solidFill>
                <a:latin typeface="Aptos"/>
              </a:defRPr>
            </a:pPr>
            <a:r>
              <a:rPr lang="es-ES" sz="1600" noProof="0" dirty="0"/>
              <a:t>Actividad localizada en el territorio y empresas localizadas por su sede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92240"/>
            <a:ext cx="365760" cy="18288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 algn="r">
              <a:spcAft>
                <a:spcPts val="400"/>
              </a:spcAft>
              <a:defRPr sz="900" b="0">
                <a:solidFill>
                  <a:srgbClr val="566575"/>
                </a:solidFill>
                <a:latin typeface="Aptos"/>
              </a:defRPr>
            </a:pPr>
            <a:r>
              <a:rPr lang="es-ES" noProof="0" dirty="0"/>
              <a:t>4</a:t>
            </a:r>
          </a:p>
        </p:txBody>
      </p:sp>
      <p:sp>
        <p:nvSpPr>
          <p:cNvPr id="6" name="Oval 5"/>
          <p:cNvSpPr/>
          <p:nvPr/>
        </p:nvSpPr>
        <p:spPr>
          <a:xfrm>
            <a:off x="1209040" y="1600200"/>
            <a:ext cx="5532120" cy="3566160"/>
          </a:xfrm>
          <a:prstGeom prst="ellipse">
            <a:avLst/>
          </a:prstGeom>
          <a:noFill/>
          <a:ln>
            <a:solidFill>
              <a:srgbClr val="2363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7" name="Oval 6"/>
          <p:cNvSpPr/>
          <p:nvPr/>
        </p:nvSpPr>
        <p:spPr>
          <a:xfrm>
            <a:off x="5090160" y="1600200"/>
            <a:ext cx="5532120" cy="3566160"/>
          </a:xfrm>
          <a:prstGeom prst="ellipse">
            <a:avLst/>
          </a:prstGeom>
          <a:noFill/>
          <a:ln>
            <a:solidFill>
              <a:srgbClr val="2363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1830832" y="2025396"/>
            <a:ext cx="3657600" cy="566928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 algn="ctr">
              <a:spcAft>
                <a:spcPts val="400"/>
              </a:spcAft>
              <a:defRPr sz="1800" b="1">
                <a:solidFill>
                  <a:srgbClr val="236394"/>
                </a:solidFill>
                <a:latin typeface="Aptos"/>
              </a:defRPr>
            </a:pPr>
            <a:r>
              <a:rPr lang="es-ES" noProof="0" dirty="0"/>
              <a:t>ACTIVIDAD DEL SECTOR</a:t>
            </a:r>
          </a:p>
          <a:p>
            <a:pPr algn="ctr">
              <a:spcAft>
                <a:spcPts val="400"/>
              </a:spcAft>
              <a:defRPr sz="1800" b="1">
                <a:solidFill>
                  <a:srgbClr val="236394"/>
                </a:solidFill>
                <a:latin typeface="Aptos"/>
              </a:defRPr>
            </a:pPr>
            <a:r>
              <a:rPr lang="es-ES" noProof="0" dirty="0"/>
              <a:t>EN ANDALUCÍA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49552" y="2907792"/>
            <a:ext cx="3200400" cy="905889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 algn="ctr">
              <a:spcAft>
                <a:spcPts val="400"/>
              </a:spcAft>
              <a:defRPr sz="1400" b="0">
                <a:solidFill>
                  <a:srgbClr val="193351"/>
                </a:solidFill>
                <a:latin typeface="Aptos"/>
              </a:defRPr>
            </a:pPr>
            <a:r>
              <a:rPr lang="es-ES" sz="1600" noProof="0" dirty="0"/>
              <a:t>Producción / VAB · Empleo</a:t>
            </a:r>
          </a:p>
          <a:p>
            <a:pPr algn="ctr">
              <a:spcAft>
                <a:spcPts val="400"/>
              </a:spcAft>
              <a:defRPr sz="1400" b="0">
                <a:solidFill>
                  <a:srgbClr val="193351"/>
                </a:solidFill>
                <a:latin typeface="Aptos"/>
              </a:defRPr>
            </a:pPr>
            <a:r>
              <a:rPr lang="es-ES" sz="1600" noProof="0" dirty="0"/>
              <a:t>Productividad · Inversión</a:t>
            </a:r>
          </a:p>
          <a:p>
            <a:pPr algn="ctr">
              <a:spcAft>
                <a:spcPts val="400"/>
              </a:spcAft>
              <a:defRPr sz="1400" b="0">
                <a:solidFill>
                  <a:srgbClr val="193351"/>
                </a:solidFill>
                <a:latin typeface="Aptos"/>
              </a:defRPr>
            </a:pPr>
            <a:r>
              <a:rPr lang="es-ES" sz="1600" noProof="0" dirty="0"/>
              <a:t>Especialización · Dinamismo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8512" y="2002028"/>
            <a:ext cx="3749039" cy="566928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 algn="ctr">
              <a:spcAft>
                <a:spcPts val="400"/>
              </a:spcAft>
              <a:defRPr sz="1800" b="1">
                <a:solidFill>
                  <a:srgbClr val="1A7F88"/>
                </a:solidFill>
                <a:latin typeface="Aptos"/>
              </a:defRPr>
            </a:pPr>
            <a:r>
              <a:rPr lang="es-ES" noProof="0" dirty="0"/>
              <a:t>EMPRESAS DEL SECTOR</a:t>
            </a:r>
          </a:p>
          <a:p>
            <a:pPr algn="ctr">
              <a:spcAft>
                <a:spcPts val="400"/>
              </a:spcAft>
              <a:defRPr sz="1800" b="1">
                <a:solidFill>
                  <a:srgbClr val="1A7F88"/>
                </a:solidFill>
                <a:latin typeface="Aptos"/>
              </a:defRPr>
            </a:pPr>
            <a:r>
              <a:rPr lang="es-ES" noProof="0" dirty="0"/>
              <a:t>CON SEDE EN ANDALUCÍA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89192" y="2907792"/>
            <a:ext cx="3520440" cy="905889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 algn="ctr">
              <a:spcAft>
                <a:spcPts val="400"/>
              </a:spcAft>
              <a:defRPr sz="1400" b="0">
                <a:solidFill>
                  <a:srgbClr val="193351"/>
                </a:solidFill>
                <a:latin typeface="Aptos"/>
              </a:defRPr>
            </a:pPr>
            <a:r>
              <a:rPr lang="es-ES" sz="1600" noProof="0" dirty="0"/>
              <a:t>Resultados · Dimensión</a:t>
            </a:r>
          </a:p>
          <a:p>
            <a:pPr algn="ctr">
              <a:spcAft>
                <a:spcPts val="400"/>
              </a:spcAft>
              <a:defRPr sz="1400" b="0">
                <a:solidFill>
                  <a:srgbClr val="193351"/>
                </a:solidFill>
                <a:latin typeface="Aptos"/>
              </a:defRPr>
            </a:pPr>
            <a:r>
              <a:rPr lang="es-ES" sz="1600" noProof="0" dirty="0"/>
              <a:t>Propiedad y gobierno</a:t>
            </a:r>
          </a:p>
          <a:p>
            <a:pPr algn="ctr">
              <a:spcAft>
                <a:spcPts val="400"/>
              </a:spcAft>
              <a:defRPr sz="1400" b="0">
                <a:solidFill>
                  <a:srgbClr val="193351"/>
                </a:solidFill>
                <a:latin typeface="Aptos"/>
              </a:defRPr>
            </a:pPr>
            <a:r>
              <a:rPr lang="es-ES" sz="1600" noProof="0" dirty="0"/>
              <a:t>Grupos · Filiales · Auditoría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3188" y="4473282"/>
            <a:ext cx="2240280" cy="546816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 algn="ctr">
              <a:spcAft>
                <a:spcPts val="400"/>
              </a:spcAft>
              <a:defRPr sz="1200" b="1">
                <a:solidFill>
                  <a:srgbClr val="193351"/>
                </a:solidFill>
                <a:latin typeface="Aptos"/>
              </a:defRPr>
            </a:pPr>
            <a:r>
              <a:rPr lang="es-ES" sz="1400" noProof="0" dirty="0"/>
              <a:t>Perímetros que</a:t>
            </a:r>
          </a:p>
          <a:p>
            <a:pPr algn="ctr">
              <a:spcAft>
                <a:spcPts val="400"/>
              </a:spcAft>
              <a:defRPr sz="1200" b="1">
                <a:solidFill>
                  <a:srgbClr val="193351"/>
                </a:solidFill>
                <a:latin typeface="Aptos"/>
              </a:defRPr>
            </a:pPr>
            <a:r>
              <a:rPr lang="es-ES" sz="1400" noProof="0" dirty="0"/>
              <a:t>no coinciden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30832" y="5279517"/>
            <a:ext cx="4023360" cy="280077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236394"/>
                </a:solidFill>
                <a:latin typeface="Aptos"/>
              </a:defRPr>
            </a:pPr>
            <a:r>
              <a:rPr lang="es-ES" sz="1400" noProof="0" dirty="0"/>
              <a:t>ESTADÍSTICAS PÚBLICAS · lugar de actividad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5257800"/>
            <a:ext cx="4846320" cy="280077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1A7F88"/>
                </a:solidFill>
                <a:latin typeface="Aptos"/>
              </a:defRPr>
            </a:pPr>
            <a:r>
              <a:rPr lang="es-ES" sz="1400" noProof="0" dirty="0"/>
              <a:t>SABI · domicilio social de las sociedades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13232" y="5797296"/>
            <a:ext cx="10789920" cy="484632"/>
          </a:xfrm>
          <a:prstGeom prst="round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6" name="TextBox 15"/>
          <p:cNvSpPr txBox="1"/>
          <p:nvPr/>
        </p:nvSpPr>
        <p:spPr>
          <a:xfrm>
            <a:off x="877824" y="5897880"/>
            <a:ext cx="10515600" cy="310854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 algn="ctr">
              <a:spcAft>
                <a:spcPts val="400"/>
              </a:spcAft>
              <a:defRPr sz="1300" b="1">
                <a:solidFill>
                  <a:srgbClr val="193351"/>
                </a:solidFill>
                <a:latin typeface="Aptos"/>
              </a:defRPr>
            </a:pPr>
            <a:r>
              <a:rPr lang="es-ES" sz="1600" noProof="0" dirty="0"/>
              <a:t>No son fuentes sustitutivas ni directamente equivalentes · cobertura empresarial parcial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6012"/>
          </a:xfrm>
          <a:prstGeom prst="rect">
            <a:avLst/>
          </a:prstGeom>
          <a:solidFill>
            <a:srgbClr val="2363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310896"/>
            <a:ext cx="10972800" cy="484632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Primera mirada: la posición sectorial de Andalucía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13858"/>
            <a:ext cx="11064240" cy="310854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300" b="0">
                <a:solidFill>
                  <a:srgbClr val="566575"/>
                </a:solidFill>
                <a:latin typeface="Aptos"/>
              </a:defRPr>
            </a:pPr>
            <a:r>
              <a:rPr lang="es-ES" sz="1600" noProof="0" dirty="0"/>
              <a:t>Índice relativo de Andalucía · Comunidad líder de cada sector = 100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92240"/>
            <a:ext cx="365760" cy="18288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 algn="r">
              <a:spcAft>
                <a:spcPts val="400"/>
              </a:spcAft>
              <a:defRPr sz="900" b="0">
                <a:solidFill>
                  <a:srgbClr val="566575"/>
                </a:solidFill>
                <a:latin typeface="Aptos"/>
              </a:defRPr>
            </a:pPr>
            <a:r>
              <a:rPr lang="es-ES" noProof="0" dirty="0"/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7512" y="1417320"/>
            <a:ext cx="2788920" cy="283464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0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Sector agrario</a:t>
            </a:r>
          </a:p>
        </p:txBody>
      </p:sp>
      <p:sp>
        <p:nvSpPr>
          <p:cNvPr id="7" name="Rectangle 6"/>
          <p:cNvSpPr/>
          <p:nvPr/>
        </p:nvSpPr>
        <p:spPr>
          <a:xfrm>
            <a:off x="3538728" y="1463040"/>
            <a:ext cx="4681728" cy="192024"/>
          </a:xfrm>
          <a:prstGeom prst="rect">
            <a:avLst/>
          </a:prstGeom>
          <a:solidFill>
            <a:srgbClr val="EBE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8" name="Rectangle 7"/>
          <p:cNvSpPr/>
          <p:nvPr/>
        </p:nvSpPr>
        <p:spPr>
          <a:xfrm>
            <a:off x="3538728" y="1463040"/>
            <a:ext cx="4681728" cy="192024"/>
          </a:xfrm>
          <a:prstGeom prst="rect">
            <a:avLst/>
          </a:prstGeom>
          <a:solidFill>
            <a:srgbClr val="2363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8321040" y="1399032"/>
            <a:ext cx="667512" cy="32004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100,0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1847088"/>
            <a:ext cx="2788920" cy="283464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0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Alimentación y bebidas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538728" y="1892807"/>
            <a:ext cx="4681728" cy="192024"/>
          </a:xfrm>
          <a:prstGeom prst="rect">
            <a:avLst/>
          </a:prstGeom>
          <a:solidFill>
            <a:srgbClr val="EBE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2" name="Rectangle 11"/>
          <p:cNvSpPr/>
          <p:nvPr/>
        </p:nvSpPr>
        <p:spPr>
          <a:xfrm>
            <a:off x="3538728" y="1892807"/>
            <a:ext cx="3888836" cy="192024"/>
          </a:xfrm>
          <a:prstGeom prst="rect">
            <a:avLst/>
          </a:prstGeom>
          <a:solidFill>
            <a:srgbClr val="1A7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3" name="TextBox 12"/>
          <p:cNvSpPr txBox="1"/>
          <p:nvPr/>
        </p:nvSpPr>
        <p:spPr>
          <a:xfrm>
            <a:off x="8321040" y="1828800"/>
            <a:ext cx="667512" cy="32004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83,1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7512" y="2706624"/>
            <a:ext cx="2788920" cy="283464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0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Energía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538728" y="2752344"/>
            <a:ext cx="4681728" cy="192024"/>
          </a:xfrm>
          <a:prstGeom prst="rect">
            <a:avLst/>
          </a:prstGeom>
          <a:solidFill>
            <a:srgbClr val="EBE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6" name="Rectangle 15"/>
          <p:cNvSpPr/>
          <p:nvPr/>
        </p:nvSpPr>
        <p:spPr>
          <a:xfrm>
            <a:off x="3538728" y="2752344"/>
            <a:ext cx="3439968" cy="192024"/>
          </a:xfrm>
          <a:prstGeom prst="rect">
            <a:avLst/>
          </a:prstGeom>
          <a:solidFill>
            <a:srgbClr val="1A7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7" name="TextBox 16"/>
          <p:cNvSpPr txBox="1"/>
          <p:nvPr/>
        </p:nvSpPr>
        <p:spPr>
          <a:xfrm>
            <a:off x="8321040" y="2688336"/>
            <a:ext cx="667512" cy="32004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73,5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7512" y="3136391"/>
            <a:ext cx="2788920" cy="283464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0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Medio ambiente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538728" y="3182110"/>
            <a:ext cx="4681728" cy="192024"/>
          </a:xfrm>
          <a:prstGeom prst="rect">
            <a:avLst/>
          </a:prstGeom>
          <a:solidFill>
            <a:srgbClr val="EBE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20" name="Rectangle 19"/>
          <p:cNvSpPr/>
          <p:nvPr/>
        </p:nvSpPr>
        <p:spPr>
          <a:xfrm>
            <a:off x="3538728" y="3182110"/>
            <a:ext cx="3951348" cy="192024"/>
          </a:xfrm>
          <a:prstGeom prst="rect">
            <a:avLst/>
          </a:prstGeom>
          <a:solidFill>
            <a:srgbClr val="1A7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21" name="TextBox 20"/>
          <p:cNvSpPr txBox="1"/>
          <p:nvPr/>
        </p:nvSpPr>
        <p:spPr>
          <a:xfrm>
            <a:off x="8321040" y="3118103"/>
            <a:ext cx="667512" cy="32004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84,4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7512" y="3566159"/>
            <a:ext cx="2788920" cy="283464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0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Logística y transporte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538728" y="3611879"/>
            <a:ext cx="4681728" cy="192024"/>
          </a:xfrm>
          <a:prstGeom prst="rect">
            <a:avLst/>
          </a:prstGeom>
          <a:solidFill>
            <a:srgbClr val="EBE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24" name="Rectangle 23"/>
          <p:cNvSpPr/>
          <p:nvPr/>
        </p:nvSpPr>
        <p:spPr>
          <a:xfrm>
            <a:off x="3538728" y="3611879"/>
            <a:ext cx="3681602" cy="192024"/>
          </a:xfrm>
          <a:prstGeom prst="rect">
            <a:avLst/>
          </a:prstGeom>
          <a:solidFill>
            <a:srgbClr val="1A7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25" name="TextBox 24"/>
          <p:cNvSpPr txBox="1"/>
          <p:nvPr/>
        </p:nvSpPr>
        <p:spPr>
          <a:xfrm>
            <a:off x="8321040" y="3547871"/>
            <a:ext cx="667512" cy="32004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78,6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7512" y="3995928"/>
            <a:ext cx="2788920" cy="283464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0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Servicios TIC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38728" y="4041648"/>
            <a:ext cx="4681728" cy="192024"/>
          </a:xfrm>
          <a:prstGeom prst="rect">
            <a:avLst/>
          </a:prstGeom>
          <a:solidFill>
            <a:srgbClr val="EBE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28" name="Rectangle 27"/>
          <p:cNvSpPr/>
          <p:nvPr/>
        </p:nvSpPr>
        <p:spPr>
          <a:xfrm>
            <a:off x="3538728" y="4041648"/>
            <a:ext cx="2470113" cy="192024"/>
          </a:xfrm>
          <a:prstGeom prst="rect">
            <a:avLst/>
          </a:prstGeom>
          <a:solidFill>
            <a:srgbClr val="1A7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29" name="TextBox 28"/>
          <p:cNvSpPr txBox="1"/>
          <p:nvPr/>
        </p:nvSpPr>
        <p:spPr>
          <a:xfrm>
            <a:off x="8321040" y="3977640"/>
            <a:ext cx="667512" cy="32004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52,8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7512" y="2276856"/>
            <a:ext cx="2788920" cy="283464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0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Turismo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538728" y="2322575"/>
            <a:ext cx="4681728" cy="192024"/>
          </a:xfrm>
          <a:prstGeom prst="rect">
            <a:avLst/>
          </a:prstGeom>
          <a:solidFill>
            <a:srgbClr val="EBE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32" name="Rectangle 31"/>
          <p:cNvSpPr/>
          <p:nvPr/>
        </p:nvSpPr>
        <p:spPr>
          <a:xfrm>
            <a:off x="3538728" y="2322575"/>
            <a:ext cx="3193853" cy="192024"/>
          </a:xfrm>
          <a:prstGeom prst="rect">
            <a:avLst/>
          </a:prstGeom>
          <a:solidFill>
            <a:srgbClr val="1A7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33" name="TextBox 32"/>
          <p:cNvSpPr txBox="1"/>
          <p:nvPr/>
        </p:nvSpPr>
        <p:spPr>
          <a:xfrm>
            <a:off x="8321040" y="2258568"/>
            <a:ext cx="667512" cy="32004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68,2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67512" y="4425696"/>
            <a:ext cx="2788920" cy="283464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0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Aeronáutico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538728" y="4471416"/>
            <a:ext cx="4681728" cy="192024"/>
          </a:xfrm>
          <a:prstGeom prst="rect">
            <a:avLst/>
          </a:prstGeom>
          <a:solidFill>
            <a:srgbClr val="EBE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44" name="Rectangle 43"/>
          <p:cNvSpPr/>
          <p:nvPr/>
        </p:nvSpPr>
        <p:spPr>
          <a:xfrm>
            <a:off x="3538728" y="4471416"/>
            <a:ext cx="3845984" cy="192024"/>
          </a:xfrm>
          <a:prstGeom prst="rect">
            <a:avLst/>
          </a:prstGeom>
          <a:solidFill>
            <a:srgbClr val="2363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45" name="TextBox 44"/>
          <p:cNvSpPr txBox="1"/>
          <p:nvPr/>
        </p:nvSpPr>
        <p:spPr>
          <a:xfrm>
            <a:off x="8321040" y="4407408"/>
            <a:ext cx="667512" cy="32004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82,1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67512" y="4855464"/>
            <a:ext cx="2788920" cy="283464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0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Química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538728" y="4901183"/>
            <a:ext cx="4681728" cy="192024"/>
          </a:xfrm>
          <a:prstGeom prst="rect">
            <a:avLst/>
          </a:prstGeom>
          <a:solidFill>
            <a:srgbClr val="EBE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48" name="Rectangle 47"/>
          <p:cNvSpPr/>
          <p:nvPr/>
        </p:nvSpPr>
        <p:spPr>
          <a:xfrm>
            <a:off x="3538728" y="4901183"/>
            <a:ext cx="2681801" cy="192024"/>
          </a:xfrm>
          <a:prstGeom prst="rect">
            <a:avLst/>
          </a:prstGeom>
          <a:solidFill>
            <a:srgbClr val="1A7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49" name="TextBox 48"/>
          <p:cNvSpPr txBox="1"/>
          <p:nvPr/>
        </p:nvSpPr>
        <p:spPr>
          <a:xfrm>
            <a:off x="8321040" y="4837176"/>
            <a:ext cx="667512" cy="32004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57,3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67512" y="5285231"/>
            <a:ext cx="2788920" cy="283464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0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Productos farmacéuticos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538728" y="5330951"/>
            <a:ext cx="4681728" cy="192024"/>
          </a:xfrm>
          <a:prstGeom prst="rect">
            <a:avLst/>
          </a:prstGeom>
          <a:solidFill>
            <a:srgbClr val="EBE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52" name="Rectangle 51"/>
          <p:cNvSpPr/>
          <p:nvPr/>
        </p:nvSpPr>
        <p:spPr>
          <a:xfrm>
            <a:off x="3538728" y="5330951"/>
            <a:ext cx="1717873" cy="192024"/>
          </a:xfrm>
          <a:prstGeom prst="rect">
            <a:avLst/>
          </a:prstGeom>
          <a:solidFill>
            <a:srgbClr val="1A7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53" name="TextBox 52"/>
          <p:cNvSpPr txBox="1"/>
          <p:nvPr/>
        </p:nvSpPr>
        <p:spPr>
          <a:xfrm>
            <a:off x="8321040" y="5266944"/>
            <a:ext cx="667512" cy="32004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36,7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9171432" y="1417320"/>
            <a:ext cx="2414016" cy="4480560"/>
          </a:xfrm>
          <a:prstGeom prst="round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55" name="TextBox 54"/>
          <p:cNvSpPr txBox="1"/>
          <p:nvPr/>
        </p:nvSpPr>
        <p:spPr>
          <a:xfrm>
            <a:off x="9336024" y="1600200"/>
            <a:ext cx="2103120" cy="429768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 err="1"/>
              <a:t>¿Cómo</a:t>
            </a:r>
            <a:r>
              <a:rPr lang="es-ES" noProof="0" dirty="0"/>
              <a:t> se construye?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336024" y="2139696"/>
            <a:ext cx="2103120" cy="3474720"/>
          </a:xfrm>
          <a:prstGeom prst="rect">
            <a:avLst/>
          </a:prstGeom>
          <a:noFill/>
        </p:spPr>
        <p:txBody>
          <a:bodyPr wrap="square" lIns="27432" tIns="18288" rIns="27432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193351"/>
                </a:solidFill>
                <a:latin typeface="Aptos"/>
              </a:defRPr>
            </a:pPr>
            <a:r>
              <a:rPr sz="1150"/>
              <a:t>5 dimensiones: Dimensión · Especialización · Dinamismo · Productividad y valor · Capacidades futuras
Indicadores INE / IECA / IVIE. Orientación favorable y normalización (media = 100).
Referentes: comunidad de mayor VAB y las dos más especializadas en cada sector.
Mismo peso por dimensión. Simulación de pesos alternativos: resultados bastante consistentes.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58952" y="6144768"/>
            <a:ext cx="10698480" cy="310896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r>
              <a:rPr sz="900"/>
              <a:t>Longitud y cifra: Andalucía respecto al líder (100). Índice de origen: media de las cuatro CCAA = 100. España: referencia informativa.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266175" y="1609344"/>
            <a:ext cx="886968" cy="173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50"/>
              <a:t>Andalucía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266175" y="2039112"/>
            <a:ext cx="886968" cy="173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50"/>
              <a:t>Cataluña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266175" y="2898648"/>
            <a:ext cx="886968" cy="173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50"/>
              <a:t>Madrid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266175" y="3328415"/>
            <a:ext cx="886968" cy="173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50"/>
              <a:t>Madrid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266175" y="3758183"/>
            <a:ext cx="886968" cy="173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50"/>
              <a:t>Madrid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266175" y="4187952"/>
            <a:ext cx="886968" cy="173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50"/>
              <a:t>Madrid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266175" y="2468880"/>
            <a:ext cx="886968" cy="173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50"/>
              <a:t>Illes Balears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266175" y="4617720"/>
            <a:ext cx="886968" cy="173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50"/>
              <a:t>Madrid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266175" y="5047488"/>
            <a:ext cx="886968" cy="173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50"/>
              <a:t>Cataluña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266175" y="5477255"/>
            <a:ext cx="886968" cy="173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50"/>
              <a:t>Cataluña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6012"/>
          </a:xfrm>
          <a:prstGeom prst="rect">
            <a:avLst/>
          </a:prstGeom>
          <a:solidFill>
            <a:srgbClr val="2363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310896"/>
            <a:ext cx="10972800" cy="484632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26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Segunda mirada: el índice empresarial de SABI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96112"/>
            <a:ext cx="11064240" cy="310854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300" b="0">
                <a:solidFill>
                  <a:srgbClr val="566575"/>
                </a:solidFill>
                <a:latin typeface="Aptos"/>
              </a:defRPr>
            </a:pPr>
            <a:r>
              <a:rPr lang="es-ES" sz="1600" noProof="0" dirty="0"/>
              <a:t>Andalucía respecto a la comunidad líder de cada sector · Líder = 100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92840" y="6492240"/>
            <a:ext cx="365760" cy="18288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 algn="r">
              <a:spcAft>
                <a:spcPts val="400"/>
              </a:spcAft>
              <a:defRPr sz="900" b="0">
                <a:solidFill>
                  <a:srgbClr val="566575"/>
                </a:solidFill>
                <a:latin typeface="Aptos"/>
              </a:defRPr>
            </a:pPr>
            <a:r>
              <a:rPr lang="es-ES" noProof="0" dirty="0"/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7512" y="1472184"/>
            <a:ext cx="2880360" cy="283464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0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Sector agrario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0" y="1508760"/>
            <a:ext cx="4434840" cy="201168"/>
          </a:xfrm>
          <a:prstGeom prst="rect">
            <a:avLst/>
          </a:prstGeom>
          <a:solidFill>
            <a:srgbClr val="E9E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8" name="Rectangle 7"/>
          <p:cNvSpPr/>
          <p:nvPr/>
        </p:nvSpPr>
        <p:spPr>
          <a:xfrm>
            <a:off x="3657600" y="1508760"/>
            <a:ext cx="4434840" cy="201168"/>
          </a:xfrm>
          <a:prstGeom prst="rect">
            <a:avLst/>
          </a:prstGeom>
          <a:solidFill>
            <a:srgbClr val="1A7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8193024" y="1453896"/>
            <a:ext cx="713232" cy="301752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100,0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1901952"/>
            <a:ext cx="2880360" cy="283464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0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Alimentación y bebidas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57600" y="1938528"/>
            <a:ext cx="4434840" cy="201168"/>
          </a:xfrm>
          <a:prstGeom prst="rect">
            <a:avLst/>
          </a:prstGeom>
          <a:solidFill>
            <a:srgbClr val="E9E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2" name="Rectangle 11"/>
          <p:cNvSpPr/>
          <p:nvPr/>
        </p:nvSpPr>
        <p:spPr>
          <a:xfrm>
            <a:off x="3657600" y="1938528"/>
            <a:ext cx="3543437" cy="201168"/>
          </a:xfrm>
          <a:prstGeom prst="rect">
            <a:avLst/>
          </a:prstGeom>
          <a:solidFill>
            <a:srgbClr val="1A7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3" name="TextBox 12"/>
          <p:cNvSpPr txBox="1"/>
          <p:nvPr/>
        </p:nvSpPr>
        <p:spPr>
          <a:xfrm>
            <a:off x="8193024" y="1883664"/>
            <a:ext cx="713232" cy="301752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79,9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7512" y="2331720"/>
            <a:ext cx="2880360" cy="283464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0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Turismo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657600" y="2368296"/>
            <a:ext cx="4434840" cy="201168"/>
          </a:xfrm>
          <a:prstGeom prst="rect">
            <a:avLst/>
          </a:prstGeom>
          <a:solidFill>
            <a:srgbClr val="E9E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6" name="Rectangle 15"/>
          <p:cNvSpPr/>
          <p:nvPr/>
        </p:nvSpPr>
        <p:spPr>
          <a:xfrm>
            <a:off x="3657600" y="2368296"/>
            <a:ext cx="1915850" cy="201168"/>
          </a:xfrm>
          <a:prstGeom prst="rect">
            <a:avLst/>
          </a:prstGeom>
          <a:solidFill>
            <a:srgbClr val="1A7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7" name="TextBox 16"/>
          <p:cNvSpPr txBox="1"/>
          <p:nvPr/>
        </p:nvSpPr>
        <p:spPr>
          <a:xfrm>
            <a:off x="8193024" y="2313432"/>
            <a:ext cx="713232" cy="301752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43,2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7512" y="2761488"/>
            <a:ext cx="2880360" cy="283464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0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Energía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657600" y="2798064"/>
            <a:ext cx="4434840" cy="201168"/>
          </a:xfrm>
          <a:prstGeom prst="rect">
            <a:avLst/>
          </a:prstGeom>
          <a:solidFill>
            <a:srgbClr val="E9E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20" name="Rectangle 19"/>
          <p:cNvSpPr/>
          <p:nvPr/>
        </p:nvSpPr>
        <p:spPr>
          <a:xfrm>
            <a:off x="3657600" y="2798064"/>
            <a:ext cx="2106548" cy="201168"/>
          </a:xfrm>
          <a:prstGeom prst="rect">
            <a:avLst/>
          </a:prstGeom>
          <a:solidFill>
            <a:srgbClr val="1A7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21" name="TextBox 20"/>
          <p:cNvSpPr txBox="1"/>
          <p:nvPr/>
        </p:nvSpPr>
        <p:spPr>
          <a:xfrm>
            <a:off x="8193024" y="2743200"/>
            <a:ext cx="713232" cy="301752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47,5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7512" y="3191256"/>
            <a:ext cx="2880360" cy="283464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0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Medio ambiente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657600" y="3227832"/>
            <a:ext cx="4434840" cy="201168"/>
          </a:xfrm>
          <a:prstGeom prst="rect">
            <a:avLst/>
          </a:prstGeom>
          <a:solidFill>
            <a:srgbClr val="E9E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24" name="Rectangle 23"/>
          <p:cNvSpPr/>
          <p:nvPr/>
        </p:nvSpPr>
        <p:spPr>
          <a:xfrm>
            <a:off x="3657600" y="3227832"/>
            <a:ext cx="3796223" cy="201168"/>
          </a:xfrm>
          <a:prstGeom prst="rect">
            <a:avLst/>
          </a:prstGeom>
          <a:solidFill>
            <a:srgbClr val="1A7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25" name="TextBox 24"/>
          <p:cNvSpPr txBox="1"/>
          <p:nvPr/>
        </p:nvSpPr>
        <p:spPr>
          <a:xfrm>
            <a:off x="8193024" y="3172968"/>
            <a:ext cx="713232" cy="301752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85,6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7512" y="3621024"/>
            <a:ext cx="2880360" cy="283464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0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Logística y transporte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657600" y="3657600"/>
            <a:ext cx="4434840" cy="201168"/>
          </a:xfrm>
          <a:prstGeom prst="rect">
            <a:avLst/>
          </a:prstGeom>
          <a:solidFill>
            <a:srgbClr val="E9E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28" name="Rectangle 27"/>
          <p:cNvSpPr/>
          <p:nvPr/>
        </p:nvSpPr>
        <p:spPr>
          <a:xfrm>
            <a:off x="3657600" y="3657600"/>
            <a:ext cx="2567772" cy="201168"/>
          </a:xfrm>
          <a:prstGeom prst="rect">
            <a:avLst/>
          </a:prstGeom>
          <a:solidFill>
            <a:srgbClr val="1A7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29" name="TextBox 28"/>
          <p:cNvSpPr txBox="1"/>
          <p:nvPr/>
        </p:nvSpPr>
        <p:spPr>
          <a:xfrm>
            <a:off x="8193024" y="3602736"/>
            <a:ext cx="713232" cy="301752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57,9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7512" y="4050791"/>
            <a:ext cx="2880360" cy="283464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0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Servicios TIC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657600" y="4087368"/>
            <a:ext cx="4434840" cy="201168"/>
          </a:xfrm>
          <a:prstGeom prst="rect">
            <a:avLst/>
          </a:prstGeom>
          <a:solidFill>
            <a:srgbClr val="E9E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32" name="Rectangle 31"/>
          <p:cNvSpPr/>
          <p:nvPr/>
        </p:nvSpPr>
        <p:spPr>
          <a:xfrm>
            <a:off x="3657600" y="4087368"/>
            <a:ext cx="2807253" cy="201168"/>
          </a:xfrm>
          <a:prstGeom prst="rect">
            <a:avLst/>
          </a:prstGeom>
          <a:solidFill>
            <a:srgbClr val="1A7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33" name="TextBox 32"/>
          <p:cNvSpPr txBox="1"/>
          <p:nvPr/>
        </p:nvSpPr>
        <p:spPr>
          <a:xfrm>
            <a:off x="8193024" y="4032504"/>
            <a:ext cx="713232" cy="301752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63,3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7512" y="4480560"/>
            <a:ext cx="2880360" cy="283464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0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Aeronáutico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657600" y="4517136"/>
            <a:ext cx="4434840" cy="201168"/>
          </a:xfrm>
          <a:prstGeom prst="rect">
            <a:avLst/>
          </a:prstGeom>
          <a:solidFill>
            <a:srgbClr val="E9E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36" name="Rectangle 35"/>
          <p:cNvSpPr/>
          <p:nvPr/>
        </p:nvSpPr>
        <p:spPr>
          <a:xfrm>
            <a:off x="3657600" y="4517136"/>
            <a:ext cx="3046735" cy="201168"/>
          </a:xfrm>
          <a:prstGeom prst="rect">
            <a:avLst/>
          </a:prstGeom>
          <a:solidFill>
            <a:srgbClr val="1A7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37" name="TextBox 36"/>
          <p:cNvSpPr txBox="1"/>
          <p:nvPr/>
        </p:nvSpPr>
        <p:spPr>
          <a:xfrm>
            <a:off x="8193024" y="4462272"/>
            <a:ext cx="713232" cy="301752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68,7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7512" y="4910328"/>
            <a:ext cx="2880360" cy="283464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0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Química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657600" y="4946904"/>
            <a:ext cx="4434840" cy="201168"/>
          </a:xfrm>
          <a:prstGeom prst="rect">
            <a:avLst/>
          </a:prstGeom>
          <a:solidFill>
            <a:srgbClr val="E9E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40" name="Rectangle 39"/>
          <p:cNvSpPr/>
          <p:nvPr/>
        </p:nvSpPr>
        <p:spPr>
          <a:xfrm>
            <a:off x="3657600" y="4946904"/>
            <a:ext cx="1565498" cy="201168"/>
          </a:xfrm>
          <a:prstGeom prst="rect">
            <a:avLst/>
          </a:prstGeom>
          <a:solidFill>
            <a:srgbClr val="1A7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41" name="TextBox 40"/>
          <p:cNvSpPr txBox="1"/>
          <p:nvPr/>
        </p:nvSpPr>
        <p:spPr>
          <a:xfrm>
            <a:off x="8193024" y="4892040"/>
            <a:ext cx="713232" cy="301752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35,3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67512" y="5340096"/>
            <a:ext cx="2880360" cy="283464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0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Productos farmacéuticos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657600" y="5376672"/>
            <a:ext cx="4434840" cy="201168"/>
          </a:xfrm>
          <a:prstGeom prst="rect">
            <a:avLst/>
          </a:prstGeom>
          <a:solidFill>
            <a:srgbClr val="E9E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44" name="Rectangle 43"/>
          <p:cNvSpPr/>
          <p:nvPr/>
        </p:nvSpPr>
        <p:spPr>
          <a:xfrm>
            <a:off x="3657600" y="5376672"/>
            <a:ext cx="1215146" cy="201168"/>
          </a:xfrm>
          <a:prstGeom prst="rect">
            <a:avLst/>
          </a:prstGeom>
          <a:solidFill>
            <a:srgbClr val="1A7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45" name="TextBox 44"/>
          <p:cNvSpPr txBox="1"/>
          <p:nvPr/>
        </p:nvSpPr>
        <p:spPr>
          <a:xfrm>
            <a:off x="8193024" y="5321808"/>
            <a:ext cx="713232" cy="301752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27,4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9162288" y="1389888"/>
            <a:ext cx="2423160" cy="4663440"/>
          </a:xfrm>
          <a:prstGeom prst="roundRect">
            <a:avLst/>
          </a:prstGeom>
          <a:solidFill>
            <a:srgbClr val="F6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47" name="TextBox 46"/>
          <p:cNvSpPr txBox="1"/>
          <p:nvPr/>
        </p:nvSpPr>
        <p:spPr>
          <a:xfrm>
            <a:off x="9308592" y="1563624"/>
            <a:ext cx="2103120" cy="384048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 err="1"/>
              <a:t>¿Cómo</a:t>
            </a:r>
            <a:r>
              <a:rPr lang="es-ES" noProof="0" dirty="0"/>
              <a:t> se construye?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308592" y="1993392"/>
            <a:ext cx="2121408" cy="3886200"/>
          </a:xfrm>
          <a:prstGeom prst="rect">
            <a:avLst/>
          </a:prstGeom>
          <a:noFill/>
        </p:spPr>
        <p:txBody>
          <a:bodyPr wrap="square" lIns="27432" tIns="18288" rIns="27432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193351"/>
                </a:solidFill>
                <a:latin typeface="Aptos"/>
              </a:defRPr>
            </a:pPr>
            <a:r>
              <a:rPr sz="1150"/>
              <a:t>14 indicadores → 6 dimensiones:
Resultados económicos
Crecimiento y productividad
Dimensión y tracción
Masa crítica y estructura
Dinamismo empresarial
Internacionalización
Andalucía + 3 CCAA por sector. Normalización favorable. CRITIC dentro de cada dimensión; igual peso entre dimensiones. Líder = 100.
Simulación de pesos alternativos: resultados bastante consistentes.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04088" y="6144768"/>
            <a:ext cx="10789920" cy="280077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566575"/>
                </a:solidFill>
                <a:latin typeface="Aptos"/>
              </a:defRPr>
            </a:pPr>
            <a:r>
              <a:rPr lang="es-ES" sz="1400" noProof="0" dirty="0"/>
              <a:t>El índice compara empresas con sede en cada territorio; no mide la importancia estratégica de los sectores.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257031" y="1664208"/>
            <a:ext cx="841248" cy="164592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750">
                <a:solidFill>
                  <a:srgbClr val="1D4B6F"/>
                </a:solidFill>
              </a:rPr>
              <a:t>Andalucía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257031" y="2093976"/>
            <a:ext cx="841248" cy="164592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750">
                <a:solidFill>
                  <a:srgbClr val="1D4B6F"/>
                </a:solidFill>
              </a:rPr>
              <a:t>Cataluña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257031" y="2523744"/>
            <a:ext cx="841248" cy="164592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750"/>
              <a:t>Cataluña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257031" y="2953512"/>
            <a:ext cx="841248" cy="164592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750"/>
              <a:t>Madrid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257031" y="3383280"/>
            <a:ext cx="841248" cy="164592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750"/>
              <a:t>Cataluña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257031" y="3813048"/>
            <a:ext cx="841248" cy="164592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750"/>
              <a:t>Madrid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257031" y="4242816"/>
            <a:ext cx="841248" cy="164592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750"/>
              <a:t>Cataluña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257031" y="4672584"/>
            <a:ext cx="841248" cy="164592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750"/>
              <a:t>Madrid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257031" y="5102352"/>
            <a:ext cx="841248" cy="164592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750"/>
              <a:t>Cataluña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257031" y="5532120"/>
            <a:ext cx="841248" cy="164592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750"/>
              <a:t>Cataluña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7863840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000" b="1">
                <a:solidFill>
                  <a:srgbClr val="000000"/>
                </a:solidFill>
                <a:latin typeface="Calibri"/>
              </a:rPr>
              <a:t>Sectores estratégicos andaluces según dos miradas: estadísticas sectoriales y SABI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76072"/>
            <a:ext cx="7315200" cy="23774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100" b="0">
                <a:solidFill>
                  <a:srgbClr val="464646"/>
                </a:solidFill>
                <a:latin typeface="Calibri"/>
              </a:rPr>
              <a:t>Posición relativa de Andalucía · Índices reescalados con comunidad líder = 100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201168"/>
            <a:ext cx="320040" cy="2560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1200" b="0">
                <a:solidFill>
                  <a:srgbClr val="505050"/>
                </a:solidFill>
                <a:latin typeface="Calibri"/>
              </a:rPr>
              <a:t>7</a:t>
            </a:r>
          </a:p>
        </p:txBody>
      </p:sp>
      <p:sp>
        <p:nvSpPr>
          <p:cNvPr id="5" name="Rectangle 4"/>
          <p:cNvSpPr/>
          <p:nvPr/>
        </p:nvSpPr>
        <p:spPr>
          <a:xfrm>
            <a:off x="8366760" y="502920"/>
            <a:ext cx="164592" cy="109728"/>
          </a:xfrm>
          <a:prstGeom prst="rect">
            <a:avLst/>
          </a:prstGeom>
          <a:solidFill>
            <a:srgbClr val="4E79A7"/>
          </a:solidFill>
          <a:ln>
            <a:solidFill>
              <a:srgbClr val="4E79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77072" y="457200"/>
            <a:ext cx="2011680" cy="1554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000" b="0">
                <a:solidFill>
                  <a:srgbClr val="464646"/>
                </a:solidFill>
                <a:latin typeface="Calibri"/>
              </a:rPr>
              <a:t>Estadísticas sectoriales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8366760" y="704088"/>
            <a:ext cx="164592" cy="109728"/>
          </a:xfrm>
          <a:prstGeom prst="rect">
            <a:avLst/>
          </a:prstGeom>
          <a:solidFill>
            <a:srgbClr val="F28E2B"/>
          </a:solidFill>
          <a:ln>
            <a:solidFill>
              <a:srgbClr val="F28E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77072" y="658368"/>
            <a:ext cx="2011680" cy="1554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000" b="0">
                <a:solidFill>
                  <a:srgbClr val="464646"/>
                </a:solidFill>
                <a:latin typeface="Calibri"/>
              </a:rPr>
              <a:t>SABI</a:t>
            </a:r>
          </a:p>
        </p:txBody>
      </p:sp>
      <p:sp>
        <p:nvSpPr>
          <p:cNvPr id="9" name="Rectangle 8"/>
          <p:cNvSpPr/>
          <p:nvPr/>
        </p:nvSpPr>
        <p:spPr>
          <a:xfrm>
            <a:off x="3063240" y="896112"/>
            <a:ext cx="5486" cy="5440680"/>
          </a:xfrm>
          <a:prstGeom prst="rect">
            <a:avLst/>
          </a:prstGeom>
          <a:solidFill>
            <a:srgbClr val="DCDCDC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90088" y="6364224"/>
            <a:ext cx="274320" cy="1463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900" b="0">
                <a:solidFill>
                  <a:srgbClr val="787878"/>
                </a:solidFill>
                <a:latin typeface="Calibri"/>
              </a:rPr>
              <a:t>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949440" y="896112"/>
            <a:ext cx="5486" cy="5440680"/>
          </a:xfrm>
          <a:prstGeom prst="rect">
            <a:avLst/>
          </a:prstGeom>
          <a:solidFill>
            <a:srgbClr val="DCDCDC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876288" y="6364224"/>
            <a:ext cx="274320" cy="1463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900" b="0">
                <a:solidFill>
                  <a:srgbClr val="787878"/>
                </a:solidFill>
                <a:latin typeface="Calibri"/>
              </a:rPr>
              <a:t>50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835640" y="896112"/>
            <a:ext cx="5486" cy="5440680"/>
          </a:xfrm>
          <a:prstGeom prst="rect">
            <a:avLst/>
          </a:prstGeom>
          <a:solidFill>
            <a:srgbClr val="DCDCDC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762488" y="6364224"/>
            <a:ext cx="274320" cy="14630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900" b="0">
                <a:solidFill>
                  <a:srgbClr val="787878"/>
                </a:solidFill>
                <a:latin typeface="Calibri"/>
              </a:rPr>
              <a:t>100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905256"/>
            <a:ext cx="2423160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100" b="0">
                <a:solidFill>
                  <a:srgbClr val="1E1E1E"/>
                </a:solidFill>
                <a:latin typeface="Calibri"/>
              </a:rPr>
              <a:t>Sector agrario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063240" y="914400"/>
            <a:ext cx="7772400" cy="91440"/>
          </a:xfrm>
          <a:prstGeom prst="round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3063240" y="914400"/>
            <a:ext cx="7772400" cy="91440"/>
          </a:xfrm>
          <a:prstGeom prst="roundRect">
            <a:avLst/>
          </a:prstGeom>
          <a:solidFill>
            <a:srgbClr val="4E79A7"/>
          </a:solidFill>
          <a:ln>
            <a:solidFill>
              <a:srgbClr val="4E79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424160" y="877824"/>
            <a:ext cx="384048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Calibri"/>
              </a:rPr>
              <a:t>100,0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063240" y="1042416"/>
            <a:ext cx="7772400" cy="91440"/>
          </a:xfrm>
          <a:prstGeom prst="round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3063240" y="1042416"/>
            <a:ext cx="7772400" cy="91440"/>
          </a:xfrm>
          <a:prstGeom prst="roundRect">
            <a:avLst/>
          </a:prstGeom>
          <a:solidFill>
            <a:srgbClr val="F28E2B"/>
          </a:solidFill>
          <a:ln>
            <a:solidFill>
              <a:srgbClr val="F28E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424160" y="1005840"/>
            <a:ext cx="384048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Calibri"/>
              </a:rPr>
              <a:t>100,0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1426463"/>
            <a:ext cx="2423160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100" b="0">
                <a:solidFill>
                  <a:srgbClr val="1E1E1E"/>
                </a:solidFill>
                <a:latin typeface="Calibri"/>
              </a:rPr>
              <a:t>Alimentación y bebidas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063240" y="1435607"/>
            <a:ext cx="7772400" cy="91440"/>
          </a:xfrm>
          <a:prstGeom prst="round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3063240" y="1435607"/>
            <a:ext cx="6458864" cy="91440"/>
          </a:xfrm>
          <a:prstGeom prst="roundRect">
            <a:avLst/>
          </a:prstGeom>
          <a:solidFill>
            <a:srgbClr val="4E79A7"/>
          </a:solidFill>
          <a:ln>
            <a:solidFill>
              <a:srgbClr val="4E79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110624" y="1399031"/>
            <a:ext cx="384048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Calibri"/>
              </a:rPr>
              <a:t>83,1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063240" y="1563624"/>
            <a:ext cx="7772400" cy="91440"/>
          </a:xfrm>
          <a:prstGeom prst="round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3063240" y="1563624"/>
            <a:ext cx="6210147" cy="91440"/>
          </a:xfrm>
          <a:prstGeom prst="roundRect">
            <a:avLst/>
          </a:prstGeom>
          <a:solidFill>
            <a:srgbClr val="F28E2B"/>
          </a:solidFill>
          <a:ln>
            <a:solidFill>
              <a:srgbClr val="F28E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861907" y="1527048"/>
            <a:ext cx="384048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Calibri"/>
              </a:rPr>
              <a:t>79,9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1947672"/>
            <a:ext cx="2423160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100" b="0">
                <a:solidFill>
                  <a:srgbClr val="1E1E1E"/>
                </a:solidFill>
                <a:latin typeface="Calibri"/>
              </a:rPr>
              <a:t>Turismo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063240" y="1956815"/>
            <a:ext cx="7772400" cy="91440"/>
          </a:xfrm>
          <a:prstGeom prst="round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3063240" y="1956815"/>
            <a:ext cx="5300776" cy="91440"/>
          </a:xfrm>
          <a:prstGeom prst="roundRect">
            <a:avLst/>
          </a:prstGeom>
          <a:solidFill>
            <a:srgbClr val="4E79A7"/>
          </a:solidFill>
          <a:ln>
            <a:solidFill>
              <a:srgbClr val="4E79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952536" y="1920239"/>
            <a:ext cx="384048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Calibri"/>
              </a:rPr>
              <a:t>68,2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063240" y="2084831"/>
            <a:ext cx="7772400" cy="91440"/>
          </a:xfrm>
          <a:prstGeom prst="round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3063240" y="2084831"/>
            <a:ext cx="3357676" cy="91440"/>
          </a:xfrm>
          <a:prstGeom prst="roundRect">
            <a:avLst/>
          </a:prstGeom>
          <a:solidFill>
            <a:srgbClr val="F28E2B"/>
          </a:solidFill>
          <a:ln>
            <a:solidFill>
              <a:srgbClr val="F28E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009436" y="2048255"/>
            <a:ext cx="384048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Calibri"/>
              </a:rPr>
              <a:t>43,2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920" y="2468880"/>
            <a:ext cx="2423160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100" b="0">
                <a:solidFill>
                  <a:srgbClr val="1E1E1E"/>
                </a:solidFill>
                <a:latin typeface="Calibri"/>
              </a:rPr>
              <a:t>Energía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063240" y="2478024"/>
            <a:ext cx="7772400" cy="91440"/>
          </a:xfrm>
          <a:prstGeom prst="round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ounded Rectangle 37"/>
          <p:cNvSpPr/>
          <p:nvPr/>
        </p:nvSpPr>
        <p:spPr>
          <a:xfrm>
            <a:off x="3063240" y="2478024"/>
            <a:ext cx="5712714" cy="91440"/>
          </a:xfrm>
          <a:prstGeom prst="roundRect">
            <a:avLst/>
          </a:prstGeom>
          <a:solidFill>
            <a:srgbClr val="4E79A7"/>
          </a:solidFill>
          <a:ln>
            <a:solidFill>
              <a:srgbClr val="4E79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8364474" y="2441448"/>
            <a:ext cx="384048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Calibri"/>
              </a:rPr>
              <a:t>73,5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063240" y="2606040"/>
            <a:ext cx="7772400" cy="91440"/>
          </a:xfrm>
          <a:prstGeom prst="round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ounded Rectangle 40"/>
          <p:cNvSpPr/>
          <p:nvPr/>
        </p:nvSpPr>
        <p:spPr>
          <a:xfrm>
            <a:off x="3063240" y="2606040"/>
            <a:ext cx="3691889" cy="91440"/>
          </a:xfrm>
          <a:prstGeom prst="roundRect">
            <a:avLst/>
          </a:prstGeom>
          <a:solidFill>
            <a:srgbClr val="F28E2B"/>
          </a:solidFill>
          <a:ln>
            <a:solidFill>
              <a:srgbClr val="F28E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343649" y="2569464"/>
            <a:ext cx="384048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Calibri"/>
              </a:rPr>
              <a:t>47,5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2920" y="2990088"/>
            <a:ext cx="2423160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100" b="0">
                <a:solidFill>
                  <a:srgbClr val="1E1E1E"/>
                </a:solidFill>
                <a:latin typeface="Calibri"/>
              </a:rPr>
              <a:t>Medio ambiente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063240" y="2999232"/>
            <a:ext cx="7772400" cy="91440"/>
          </a:xfrm>
          <a:prstGeom prst="round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ounded Rectangle 44"/>
          <p:cNvSpPr/>
          <p:nvPr/>
        </p:nvSpPr>
        <p:spPr>
          <a:xfrm>
            <a:off x="3063240" y="2999232"/>
            <a:ext cx="6559905" cy="91440"/>
          </a:xfrm>
          <a:prstGeom prst="roundRect">
            <a:avLst/>
          </a:prstGeom>
          <a:solidFill>
            <a:srgbClr val="4E79A7"/>
          </a:solidFill>
          <a:ln>
            <a:solidFill>
              <a:srgbClr val="4E79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9211665" y="2962656"/>
            <a:ext cx="384048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Calibri"/>
              </a:rPr>
              <a:t>84,4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3063240" y="3127248"/>
            <a:ext cx="7772400" cy="91440"/>
          </a:xfrm>
          <a:prstGeom prst="round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ounded Rectangle 47"/>
          <p:cNvSpPr/>
          <p:nvPr/>
        </p:nvSpPr>
        <p:spPr>
          <a:xfrm>
            <a:off x="3063240" y="3127248"/>
            <a:ext cx="6653174" cy="91440"/>
          </a:xfrm>
          <a:prstGeom prst="roundRect">
            <a:avLst/>
          </a:prstGeom>
          <a:solidFill>
            <a:srgbClr val="F28E2B"/>
          </a:solidFill>
          <a:ln>
            <a:solidFill>
              <a:srgbClr val="F28E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9304934" y="3090672"/>
            <a:ext cx="384048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Calibri"/>
              </a:rPr>
              <a:t>85,6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02920" y="3511296"/>
            <a:ext cx="2423160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100" b="0">
                <a:solidFill>
                  <a:srgbClr val="1E1E1E"/>
                </a:solidFill>
                <a:latin typeface="Calibri"/>
              </a:rPr>
              <a:t>Logística y transporte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3063240" y="3520439"/>
            <a:ext cx="7772400" cy="91440"/>
          </a:xfrm>
          <a:prstGeom prst="round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ounded Rectangle 51"/>
          <p:cNvSpPr/>
          <p:nvPr/>
        </p:nvSpPr>
        <p:spPr>
          <a:xfrm>
            <a:off x="3063240" y="3520439"/>
            <a:ext cx="6109106" cy="91440"/>
          </a:xfrm>
          <a:prstGeom prst="roundRect">
            <a:avLst/>
          </a:prstGeom>
          <a:solidFill>
            <a:srgbClr val="4E79A7"/>
          </a:solidFill>
          <a:ln>
            <a:solidFill>
              <a:srgbClr val="4E79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8760866" y="3483863"/>
            <a:ext cx="384048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Calibri"/>
              </a:rPr>
              <a:t>78,6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3063240" y="3648456"/>
            <a:ext cx="7772400" cy="91440"/>
          </a:xfrm>
          <a:prstGeom prst="round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ounded Rectangle 54"/>
          <p:cNvSpPr/>
          <p:nvPr/>
        </p:nvSpPr>
        <p:spPr>
          <a:xfrm>
            <a:off x="3063240" y="3648456"/>
            <a:ext cx="4500219" cy="91440"/>
          </a:xfrm>
          <a:prstGeom prst="roundRect">
            <a:avLst/>
          </a:prstGeom>
          <a:solidFill>
            <a:srgbClr val="F28E2B"/>
          </a:solidFill>
          <a:ln>
            <a:solidFill>
              <a:srgbClr val="F28E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7151979" y="3611879"/>
            <a:ext cx="384048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Calibri"/>
              </a:rPr>
              <a:t>57,9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02920" y="4032504"/>
            <a:ext cx="2423160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100" b="0">
                <a:solidFill>
                  <a:srgbClr val="1E1E1E"/>
                </a:solidFill>
                <a:latin typeface="Calibri"/>
              </a:rPr>
              <a:t>Servicios TIC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3063240" y="4041648"/>
            <a:ext cx="7772400" cy="91440"/>
          </a:xfrm>
          <a:prstGeom prst="round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ounded Rectangle 58"/>
          <p:cNvSpPr/>
          <p:nvPr/>
        </p:nvSpPr>
        <p:spPr>
          <a:xfrm>
            <a:off x="3063240" y="4041648"/>
            <a:ext cx="4103827" cy="91440"/>
          </a:xfrm>
          <a:prstGeom prst="roundRect">
            <a:avLst/>
          </a:prstGeom>
          <a:solidFill>
            <a:srgbClr val="4E79A7"/>
          </a:solidFill>
          <a:ln>
            <a:solidFill>
              <a:srgbClr val="4E79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6755587" y="4005072"/>
            <a:ext cx="384048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Calibri"/>
              </a:rPr>
              <a:t>52,8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3063240" y="4169663"/>
            <a:ext cx="7772400" cy="91440"/>
          </a:xfrm>
          <a:prstGeom prst="round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ounded Rectangle 61"/>
          <p:cNvSpPr/>
          <p:nvPr/>
        </p:nvSpPr>
        <p:spPr>
          <a:xfrm>
            <a:off x="3063240" y="4169663"/>
            <a:ext cx="4919929" cy="91440"/>
          </a:xfrm>
          <a:prstGeom prst="roundRect">
            <a:avLst/>
          </a:prstGeom>
          <a:solidFill>
            <a:srgbClr val="F28E2B"/>
          </a:solidFill>
          <a:ln>
            <a:solidFill>
              <a:srgbClr val="F28E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TextBox 62"/>
          <p:cNvSpPr txBox="1"/>
          <p:nvPr/>
        </p:nvSpPr>
        <p:spPr>
          <a:xfrm>
            <a:off x="7571689" y="4133087"/>
            <a:ext cx="384048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Calibri"/>
              </a:rPr>
              <a:t>63,3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02920" y="4553712"/>
            <a:ext cx="2423160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100" b="0">
                <a:solidFill>
                  <a:srgbClr val="1E1E1E"/>
                </a:solidFill>
                <a:latin typeface="Calibri"/>
              </a:rPr>
              <a:t>Aeronáutico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3063240" y="4562856"/>
            <a:ext cx="7772400" cy="91440"/>
          </a:xfrm>
          <a:prstGeom prst="round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Rounded Rectangle 65"/>
          <p:cNvSpPr/>
          <p:nvPr/>
        </p:nvSpPr>
        <p:spPr>
          <a:xfrm>
            <a:off x="3063240" y="4562856"/>
            <a:ext cx="6381140" cy="91440"/>
          </a:xfrm>
          <a:prstGeom prst="roundRect">
            <a:avLst/>
          </a:prstGeom>
          <a:solidFill>
            <a:srgbClr val="4E79A7"/>
          </a:solidFill>
          <a:ln>
            <a:solidFill>
              <a:srgbClr val="4E79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9032900" y="4526280"/>
            <a:ext cx="384048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Calibri"/>
              </a:rPr>
              <a:t>82,1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3063240" y="4690872"/>
            <a:ext cx="7772400" cy="91440"/>
          </a:xfrm>
          <a:prstGeom prst="round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ounded Rectangle 68"/>
          <p:cNvSpPr/>
          <p:nvPr/>
        </p:nvSpPr>
        <p:spPr>
          <a:xfrm>
            <a:off x="3063240" y="4690872"/>
            <a:ext cx="5339638" cy="91440"/>
          </a:xfrm>
          <a:prstGeom prst="roundRect">
            <a:avLst/>
          </a:prstGeom>
          <a:solidFill>
            <a:srgbClr val="F28E2B"/>
          </a:solidFill>
          <a:ln>
            <a:solidFill>
              <a:srgbClr val="F28E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7991398" y="4654296"/>
            <a:ext cx="384048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Calibri"/>
              </a:rPr>
              <a:t>68,7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02920" y="5074920"/>
            <a:ext cx="2423160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100" b="0">
                <a:solidFill>
                  <a:srgbClr val="1E1E1E"/>
                </a:solidFill>
                <a:latin typeface="Calibri"/>
              </a:rPr>
              <a:t>Química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3063240" y="5084064"/>
            <a:ext cx="7772400" cy="91440"/>
          </a:xfrm>
          <a:prstGeom prst="round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ounded Rectangle 72"/>
          <p:cNvSpPr/>
          <p:nvPr/>
        </p:nvSpPr>
        <p:spPr>
          <a:xfrm>
            <a:off x="3063240" y="5084064"/>
            <a:ext cx="4453585" cy="91440"/>
          </a:xfrm>
          <a:prstGeom prst="roundRect">
            <a:avLst/>
          </a:prstGeom>
          <a:solidFill>
            <a:srgbClr val="4E79A7"/>
          </a:solidFill>
          <a:ln>
            <a:solidFill>
              <a:srgbClr val="4E79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TextBox 73"/>
          <p:cNvSpPr txBox="1"/>
          <p:nvPr/>
        </p:nvSpPr>
        <p:spPr>
          <a:xfrm>
            <a:off x="7105345" y="5047488"/>
            <a:ext cx="384048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Calibri"/>
              </a:rPr>
              <a:t>57,3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3063240" y="5212079"/>
            <a:ext cx="7772400" cy="91440"/>
          </a:xfrm>
          <a:prstGeom prst="round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Rounded Rectangle 75"/>
          <p:cNvSpPr/>
          <p:nvPr/>
        </p:nvSpPr>
        <p:spPr>
          <a:xfrm>
            <a:off x="3063240" y="5212079"/>
            <a:ext cx="2743657" cy="91440"/>
          </a:xfrm>
          <a:prstGeom prst="roundRect">
            <a:avLst/>
          </a:prstGeom>
          <a:solidFill>
            <a:srgbClr val="F28E2B"/>
          </a:solidFill>
          <a:ln>
            <a:solidFill>
              <a:srgbClr val="F28E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TextBox 76"/>
          <p:cNvSpPr txBox="1"/>
          <p:nvPr/>
        </p:nvSpPr>
        <p:spPr>
          <a:xfrm>
            <a:off x="5395417" y="5175503"/>
            <a:ext cx="384048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Calibri"/>
              </a:rPr>
              <a:t>35,3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02920" y="5596128"/>
            <a:ext cx="2423160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100" b="0">
                <a:solidFill>
                  <a:srgbClr val="1E1E1E"/>
                </a:solidFill>
                <a:latin typeface="Calibri"/>
              </a:rPr>
              <a:t>Productos farmacéuticos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3063240" y="5605272"/>
            <a:ext cx="7772400" cy="91440"/>
          </a:xfrm>
          <a:prstGeom prst="round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ounded Rectangle 79"/>
          <p:cNvSpPr/>
          <p:nvPr/>
        </p:nvSpPr>
        <p:spPr>
          <a:xfrm>
            <a:off x="3063240" y="5605272"/>
            <a:ext cx="2852470" cy="91440"/>
          </a:xfrm>
          <a:prstGeom prst="roundRect">
            <a:avLst/>
          </a:prstGeom>
          <a:solidFill>
            <a:srgbClr val="4E79A7"/>
          </a:solidFill>
          <a:ln>
            <a:solidFill>
              <a:srgbClr val="4E79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TextBox 80"/>
          <p:cNvSpPr txBox="1"/>
          <p:nvPr/>
        </p:nvSpPr>
        <p:spPr>
          <a:xfrm>
            <a:off x="5504230" y="5568696"/>
            <a:ext cx="384048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Calibri"/>
              </a:rPr>
              <a:t>36,7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3063240" y="5733288"/>
            <a:ext cx="7772400" cy="91440"/>
          </a:xfrm>
          <a:prstGeom prst="round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Rounded Rectangle 82"/>
          <p:cNvSpPr/>
          <p:nvPr/>
        </p:nvSpPr>
        <p:spPr>
          <a:xfrm>
            <a:off x="3063240" y="5733288"/>
            <a:ext cx="2129637" cy="91440"/>
          </a:xfrm>
          <a:prstGeom prst="roundRect">
            <a:avLst/>
          </a:prstGeom>
          <a:solidFill>
            <a:srgbClr val="F28E2B"/>
          </a:solidFill>
          <a:ln>
            <a:solidFill>
              <a:srgbClr val="F28E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TextBox 83"/>
          <p:cNvSpPr txBox="1"/>
          <p:nvPr/>
        </p:nvSpPr>
        <p:spPr>
          <a:xfrm>
            <a:off x="4781397" y="5696712"/>
            <a:ext cx="384048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900" b="1">
                <a:solidFill>
                  <a:srgbClr val="FFFFFF"/>
                </a:solidFill>
                <a:latin typeface="Calibri"/>
              </a:rPr>
              <a:t>27,4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94360" y="6446520"/>
            <a:ext cx="8869680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900" b="0">
                <a:solidFill>
                  <a:srgbClr val="5A5A5A"/>
                </a:solidFill>
                <a:latin typeface="Calibri"/>
              </a:rPr>
              <a:t>Lectura sustantiva: similitudes y diferencias entre la posición sectorial de Andalucía y su perfil empresarial.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10896"/>
            <a:ext cx="10789920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2400" b="1" i="0" noProof="0" dirty="0">
                <a:solidFill>
                  <a:srgbClr val="252A2E"/>
                </a:solidFill>
                <a:latin typeface="Aptos"/>
              </a:rPr>
              <a:t>¿Qué hay detrás del índice empresarial?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6656" y="731520"/>
            <a:ext cx="1042416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1400" b="0" i="0" noProof="0" dirty="0">
                <a:solidFill>
                  <a:srgbClr val="676D71"/>
                </a:solidFill>
                <a:latin typeface="Aptos"/>
              </a:rPr>
              <a:t>Cuatro sectores, cuatro perfiles diferentes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69848"/>
            <a:ext cx="10881360" cy="10972"/>
          </a:xfrm>
          <a:prstGeom prst="rect">
            <a:avLst/>
          </a:prstGeom>
          <a:solidFill>
            <a:srgbClr val="D6D6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5" name="Rounded Rectangle 4"/>
          <p:cNvSpPr/>
          <p:nvPr/>
        </p:nvSpPr>
        <p:spPr>
          <a:xfrm>
            <a:off x="658368" y="1280160"/>
            <a:ext cx="5230368" cy="22677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6D6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822959" y="1399031"/>
            <a:ext cx="3246120" cy="1920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1090" b="1" i="0" noProof="0" dirty="0">
                <a:solidFill>
                  <a:srgbClr val="252A2E"/>
                </a:solidFill>
                <a:latin typeface="Aptos"/>
              </a:rPr>
              <a:t>ALIMENTACIÓN Y BEBIDAS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61688" y="1380744"/>
            <a:ext cx="1261872" cy="173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890" b="1" i="0" noProof="0" dirty="0">
                <a:solidFill>
                  <a:srgbClr val="97673E"/>
                </a:solidFill>
                <a:latin typeface="Aptos"/>
              </a:rPr>
              <a:t>79,9 del líder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1636776"/>
            <a:ext cx="47365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1000" b="0" i="1" noProof="0" dirty="0">
                <a:solidFill>
                  <a:srgbClr val="676D71"/>
                </a:solidFill>
                <a:latin typeface="Aptos"/>
              </a:rPr>
              <a:t>Buen desempeño y dinamismo, pero menor escala y proyección exterior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59" y="1901952"/>
            <a:ext cx="4736592" cy="228600"/>
          </a:xfrm>
          <a:prstGeom prst="roundRect">
            <a:avLst/>
          </a:prstGeom>
          <a:solidFill>
            <a:srgbClr val="F0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0" name="TextBox 9"/>
          <p:cNvSpPr txBox="1"/>
          <p:nvPr/>
        </p:nvSpPr>
        <p:spPr>
          <a:xfrm>
            <a:off x="932688" y="1952243"/>
            <a:ext cx="4526280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676D71"/>
                </a:solidFill>
                <a:latin typeface="Aptos"/>
              </a:rPr>
              <a:t>Referentes</a:t>
            </a:r>
            <a:r>
              <a:rPr lang="es-ES" sz="1050" b="0" i="0" noProof="0" dirty="0">
                <a:solidFill>
                  <a:srgbClr val="676D71"/>
                </a:solidFill>
                <a:latin typeface="Aptos"/>
              </a:rPr>
              <a:t>:</a:t>
            </a:r>
            <a:r>
              <a:rPr lang="es-ES" sz="900" b="0" i="0" noProof="0" dirty="0">
                <a:solidFill>
                  <a:srgbClr val="676D71"/>
                </a:solidFill>
                <a:latin typeface="Aptos"/>
              </a:rPr>
              <a:t> Cataluña · Castilla-La Mancha · Castilla y León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212848"/>
            <a:ext cx="1481328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252A2E"/>
                </a:solidFill>
                <a:latin typeface="Aptos"/>
              </a:rPr>
              <a:t>Rentabilidad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450591" y="2235708"/>
            <a:ext cx="2660904" cy="77724"/>
          </a:xfrm>
          <a:prstGeom prst="rect">
            <a:avLst/>
          </a:prstGeom>
          <a:solidFill>
            <a:srgbClr val="E6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3" name="Rectangle 12"/>
          <p:cNvSpPr/>
          <p:nvPr/>
        </p:nvSpPr>
        <p:spPr>
          <a:xfrm>
            <a:off x="2450591" y="2235708"/>
            <a:ext cx="2634294" cy="77724"/>
          </a:xfrm>
          <a:prstGeom prst="rect">
            <a:avLst/>
          </a:prstGeom>
          <a:solidFill>
            <a:srgbClr val="3760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4" name="TextBox 13"/>
          <p:cNvSpPr txBox="1"/>
          <p:nvPr/>
        </p:nvSpPr>
        <p:spPr>
          <a:xfrm>
            <a:off x="5221224" y="2208276"/>
            <a:ext cx="329184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735" b="1" i="0" noProof="0" dirty="0">
                <a:solidFill>
                  <a:srgbClr val="252A2E"/>
                </a:solidFill>
                <a:latin typeface="Aptos"/>
              </a:rPr>
              <a:t>99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59" y="2418588"/>
            <a:ext cx="1481328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252A2E"/>
                </a:solidFill>
                <a:latin typeface="Aptos"/>
              </a:rPr>
              <a:t>Crecimiento y eficiencia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450591" y="2441448"/>
            <a:ext cx="2660904" cy="77724"/>
          </a:xfrm>
          <a:prstGeom prst="rect">
            <a:avLst/>
          </a:prstGeom>
          <a:solidFill>
            <a:srgbClr val="E6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7" name="Rectangle 16"/>
          <p:cNvSpPr/>
          <p:nvPr/>
        </p:nvSpPr>
        <p:spPr>
          <a:xfrm>
            <a:off x="2450591" y="2441448"/>
            <a:ext cx="2634294" cy="77724"/>
          </a:xfrm>
          <a:prstGeom prst="rect">
            <a:avLst/>
          </a:prstGeom>
          <a:solidFill>
            <a:srgbClr val="3760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8" name="TextBox 17"/>
          <p:cNvSpPr txBox="1"/>
          <p:nvPr/>
        </p:nvSpPr>
        <p:spPr>
          <a:xfrm>
            <a:off x="5221224" y="2414016"/>
            <a:ext cx="329184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735" b="1" i="0" noProof="0" dirty="0">
                <a:solidFill>
                  <a:srgbClr val="252A2E"/>
                </a:solidFill>
                <a:latin typeface="Aptos"/>
              </a:rPr>
              <a:t>99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59" y="2624328"/>
            <a:ext cx="1481328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252A2E"/>
                </a:solidFill>
                <a:latin typeface="Aptos"/>
              </a:rPr>
              <a:t>Tamaño empresarial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450591" y="2647188"/>
            <a:ext cx="2660904" cy="77724"/>
          </a:xfrm>
          <a:prstGeom prst="rect">
            <a:avLst/>
          </a:prstGeom>
          <a:solidFill>
            <a:srgbClr val="E6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21" name="Rectangle 20"/>
          <p:cNvSpPr/>
          <p:nvPr/>
        </p:nvSpPr>
        <p:spPr>
          <a:xfrm>
            <a:off x="2450591" y="2647188"/>
            <a:ext cx="798271" cy="77724"/>
          </a:xfrm>
          <a:prstGeom prst="rect">
            <a:avLst/>
          </a:prstGeom>
          <a:solidFill>
            <a:srgbClr val="3760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22" name="TextBox 21"/>
          <p:cNvSpPr txBox="1"/>
          <p:nvPr/>
        </p:nvSpPr>
        <p:spPr>
          <a:xfrm>
            <a:off x="5221224" y="2619756"/>
            <a:ext cx="329184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735" b="1" i="0" noProof="0" dirty="0">
                <a:solidFill>
                  <a:srgbClr val="252A2E"/>
                </a:solidFill>
                <a:latin typeface="Aptos"/>
              </a:rPr>
              <a:t>30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59" y="2830068"/>
            <a:ext cx="1481328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252A2E"/>
                </a:solidFill>
                <a:latin typeface="Aptos"/>
              </a:rPr>
              <a:t>Presencia y diversidad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450591" y="2852927"/>
            <a:ext cx="2660904" cy="77724"/>
          </a:xfrm>
          <a:prstGeom prst="rect">
            <a:avLst/>
          </a:prstGeom>
          <a:solidFill>
            <a:srgbClr val="E6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25" name="Rectangle 24"/>
          <p:cNvSpPr/>
          <p:nvPr/>
        </p:nvSpPr>
        <p:spPr>
          <a:xfrm>
            <a:off x="2450591" y="2852927"/>
            <a:ext cx="1197406" cy="77724"/>
          </a:xfrm>
          <a:prstGeom prst="rect">
            <a:avLst/>
          </a:prstGeom>
          <a:solidFill>
            <a:srgbClr val="3760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26" name="TextBox 25"/>
          <p:cNvSpPr txBox="1"/>
          <p:nvPr/>
        </p:nvSpPr>
        <p:spPr>
          <a:xfrm>
            <a:off x="5221224" y="2825496"/>
            <a:ext cx="329184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735" b="1" i="0" noProof="0" dirty="0">
                <a:solidFill>
                  <a:srgbClr val="252A2E"/>
                </a:solidFill>
                <a:latin typeface="Aptos"/>
              </a:rPr>
              <a:t>45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59" y="3035808"/>
            <a:ext cx="1481328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252A2E"/>
                </a:solidFill>
                <a:latin typeface="Aptos"/>
              </a:rPr>
              <a:t>Rápido crecimiento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450591" y="3058668"/>
            <a:ext cx="2660904" cy="77724"/>
          </a:xfrm>
          <a:prstGeom prst="rect">
            <a:avLst/>
          </a:prstGeom>
          <a:solidFill>
            <a:srgbClr val="E6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29" name="Rectangle 28"/>
          <p:cNvSpPr/>
          <p:nvPr/>
        </p:nvSpPr>
        <p:spPr>
          <a:xfrm>
            <a:off x="2450591" y="3058668"/>
            <a:ext cx="2102114" cy="77724"/>
          </a:xfrm>
          <a:prstGeom prst="rect">
            <a:avLst/>
          </a:prstGeom>
          <a:solidFill>
            <a:srgbClr val="3760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30" name="TextBox 29"/>
          <p:cNvSpPr txBox="1"/>
          <p:nvPr/>
        </p:nvSpPr>
        <p:spPr>
          <a:xfrm>
            <a:off x="5221224" y="3031236"/>
            <a:ext cx="329184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735" b="1" i="0" noProof="0" dirty="0">
                <a:solidFill>
                  <a:srgbClr val="252A2E"/>
                </a:solidFill>
                <a:latin typeface="Aptos"/>
              </a:rPr>
              <a:t>79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2959" y="3241548"/>
            <a:ext cx="1481328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252A2E"/>
                </a:solidFill>
                <a:latin typeface="Aptos"/>
              </a:rPr>
              <a:t>Proyección exterior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450591" y="3264408"/>
            <a:ext cx="2660904" cy="77724"/>
          </a:xfrm>
          <a:prstGeom prst="rect">
            <a:avLst/>
          </a:prstGeom>
          <a:solidFill>
            <a:srgbClr val="E6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33" name="Rectangle 32"/>
          <p:cNvSpPr/>
          <p:nvPr/>
        </p:nvSpPr>
        <p:spPr>
          <a:xfrm>
            <a:off x="2450591" y="3264408"/>
            <a:ext cx="186263" cy="77724"/>
          </a:xfrm>
          <a:prstGeom prst="rect">
            <a:avLst/>
          </a:prstGeom>
          <a:solidFill>
            <a:srgbClr val="3760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noProof="0" dirty="0"/>
          </a:p>
        </p:txBody>
      </p:sp>
      <p:sp>
        <p:nvSpPr>
          <p:cNvPr id="34" name="TextBox 33"/>
          <p:cNvSpPr txBox="1"/>
          <p:nvPr/>
        </p:nvSpPr>
        <p:spPr>
          <a:xfrm>
            <a:off x="5221224" y="3236976"/>
            <a:ext cx="329184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735" b="1" i="0" noProof="0" dirty="0">
                <a:solidFill>
                  <a:srgbClr val="252A2E"/>
                </a:solidFill>
                <a:latin typeface="Aptos"/>
              </a:rPr>
              <a:t>7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1280160"/>
            <a:ext cx="5230368" cy="22677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6D6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36" name="TextBox 35"/>
          <p:cNvSpPr txBox="1"/>
          <p:nvPr/>
        </p:nvSpPr>
        <p:spPr>
          <a:xfrm>
            <a:off x="6473952" y="1399031"/>
            <a:ext cx="3246120" cy="1920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1090" b="1" i="0" noProof="0" dirty="0">
                <a:solidFill>
                  <a:srgbClr val="252A2E"/>
                </a:solidFill>
                <a:latin typeface="Aptos"/>
              </a:rPr>
              <a:t>SERVICIOS TIC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12680" y="1380744"/>
            <a:ext cx="1261872" cy="173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890" b="1" i="0" noProof="0" dirty="0">
                <a:solidFill>
                  <a:srgbClr val="97673E"/>
                </a:solidFill>
                <a:latin typeface="Aptos"/>
              </a:rPr>
              <a:t>63,3 del líder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73952" y="1636776"/>
            <a:ext cx="4736592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defRPr sz="1000" b="0" i="1">
                <a:solidFill>
                  <a:srgbClr val="676D71"/>
                </a:solidFill>
                <a:latin typeface="Aptos"/>
              </a:defRPr>
            </a:lvl1pPr>
          </a:lstStyle>
          <a:p>
            <a:r>
              <a:rPr lang="es-ES" noProof="0" dirty="0"/>
              <a:t>Dinamismo sin suficiente escala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473952" y="1901952"/>
            <a:ext cx="4736592" cy="228600"/>
          </a:xfrm>
          <a:prstGeom prst="roundRect">
            <a:avLst/>
          </a:prstGeom>
          <a:solidFill>
            <a:srgbClr val="F0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40" name="TextBox 39"/>
          <p:cNvSpPr txBox="1"/>
          <p:nvPr/>
        </p:nvSpPr>
        <p:spPr>
          <a:xfrm>
            <a:off x="6583680" y="1952243"/>
            <a:ext cx="4526280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676D71"/>
                </a:solidFill>
                <a:latin typeface="Aptos"/>
              </a:rPr>
              <a:t>Referentes: Madrid · Cataluña · País Vasco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73952" y="2212848"/>
            <a:ext cx="1481328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252A2E"/>
                </a:solidFill>
                <a:latin typeface="Aptos"/>
              </a:rPr>
              <a:t>Rentabilidad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101583" y="2235708"/>
            <a:ext cx="2660904" cy="77724"/>
          </a:xfrm>
          <a:prstGeom prst="rect">
            <a:avLst/>
          </a:prstGeom>
          <a:solidFill>
            <a:srgbClr val="E6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43" name="Rectangle 42"/>
          <p:cNvSpPr/>
          <p:nvPr/>
        </p:nvSpPr>
        <p:spPr>
          <a:xfrm>
            <a:off x="8101583" y="2235708"/>
            <a:ext cx="1729587" cy="77724"/>
          </a:xfrm>
          <a:prstGeom prst="rect">
            <a:avLst/>
          </a:prstGeom>
          <a:solidFill>
            <a:srgbClr val="3760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44" name="TextBox 43"/>
          <p:cNvSpPr txBox="1"/>
          <p:nvPr/>
        </p:nvSpPr>
        <p:spPr>
          <a:xfrm>
            <a:off x="10872216" y="2208276"/>
            <a:ext cx="329184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735" b="1" i="0" noProof="0" dirty="0">
                <a:solidFill>
                  <a:srgbClr val="252A2E"/>
                </a:solidFill>
                <a:latin typeface="Aptos"/>
              </a:rPr>
              <a:t>65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73952" y="2418588"/>
            <a:ext cx="1481328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252A2E"/>
                </a:solidFill>
                <a:latin typeface="Aptos"/>
              </a:rPr>
              <a:t>Crecimiento y eficiencia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101583" y="2441448"/>
            <a:ext cx="2660904" cy="77724"/>
          </a:xfrm>
          <a:prstGeom prst="rect">
            <a:avLst/>
          </a:prstGeom>
          <a:solidFill>
            <a:srgbClr val="E6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47" name="Rectangle 46"/>
          <p:cNvSpPr/>
          <p:nvPr/>
        </p:nvSpPr>
        <p:spPr>
          <a:xfrm>
            <a:off x="8101583" y="2441448"/>
            <a:ext cx="1676369" cy="77724"/>
          </a:xfrm>
          <a:prstGeom prst="rect">
            <a:avLst/>
          </a:prstGeom>
          <a:solidFill>
            <a:srgbClr val="3760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48" name="TextBox 47"/>
          <p:cNvSpPr txBox="1"/>
          <p:nvPr/>
        </p:nvSpPr>
        <p:spPr>
          <a:xfrm>
            <a:off x="10872216" y="2414016"/>
            <a:ext cx="329184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735" b="1" i="0" noProof="0" dirty="0">
                <a:solidFill>
                  <a:srgbClr val="252A2E"/>
                </a:solidFill>
                <a:latin typeface="Aptos"/>
              </a:rPr>
              <a:t>63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73952" y="2624328"/>
            <a:ext cx="1481328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252A2E"/>
                </a:solidFill>
                <a:latin typeface="Aptos"/>
              </a:rPr>
              <a:t>Tamaño empresarial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101583" y="2647188"/>
            <a:ext cx="2660904" cy="77724"/>
          </a:xfrm>
          <a:prstGeom prst="rect">
            <a:avLst/>
          </a:prstGeom>
          <a:solidFill>
            <a:srgbClr val="E6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51" name="TextBox 50"/>
          <p:cNvSpPr txBox="1"/>
          <p:nvPr/>
        </p:nvSpPr>
        <p:spPr>
          <a:xfrm>
            <a:off x="10872216" y="2619756"/>
            <a:ext cx="329184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735" b="1" i="0" noProof="0" dirty="0">
                <a:solidFill>
                  <a:srgbClr val="252A2E"/>
                </a:solidFill>
                <a:latin typeface="Aptos"/>
              </a:rPr>
              <a:t>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473952" y="2830068"/>
            <a:ext cx="1481328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252A2E"/>
                </a:solidFill>
                <a:latin typeface="Aptos"/>
              </a:rPr>
              <a:t>Presencia y diversidad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101583" y="2852927"/>
            <a:ext cx="2660904" cy="77724"/>
          </a:xfrm>
          <a:prstGeom prst="rect">
            <a:avLst/>
          </a:prstGeom>
          <a:solidFill>
            <a:srgbClr val="E6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54" name="Rectangle 53"/>
          <p:cNvSpPr/>
          <p:nvPr/>
        </p:nvSpPr>
        <p:spPr>
          <a:xfrm>
            <a:off x="8101583" y="2852927"/>
            <a:ext cx="1303842" cy="77724"/>
          </a:xfrm>
          <a:prstGeom prst="rect">
            <a:avLst/>
          </a:prstGeom>
          <a:solidFill>
            <a:srgbClr val="3760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55" name="TextBox 54"/>
          <p:cNvSpPr txBox="1"/>
          <p:nvPr/>
        </p:nvSpPr>
        <p:spPr>
          <a:xfrm>
            <a:off x="10872216" y="2825496"/>
            <a:ext cx="329184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735" b="1" i="0" noProof="0" dirty="0">
                <a:solidFill>
                  <a:srgbClr val="252A2E"/>
                </a:solidFill>
                <a:latin typeface="Aptos"/>
              </a:rPr>
              <a:t>49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473952" y="3035808"/>
            <a:ext cx="1481328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252A2E"/>
                </a:solidFill>
                <a:latin typeface="Aptos"/>
              </a:rPr>
              <a:t>Rápido crecimiento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101583" y="3058668"/>
            <a:ext cx="2660904" cy="77724"/>
          </a:xfrm>
          <a:prstGeom prst="rect">
            <a:avLst/>
          </a:prstGeom>
          <a:solidFill>
            <a:srgbClr val="E6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58" name="Rectangle 57"/>
          <p:cNvSpPr/>
          <p:nvPr/>
        </p:nvSpPr>
        <p:spPr>
          <a:xfrm>
            <a:off x="8101583" y="3058668"/>
            <a:ext cx="1649760" cy="77724"/>
          </a:xfrm>
          <a:prstGeom prst="rect">
            <a:avLst/>
          </a:prstGeom>
          <a:solidFill>
            <a:srgbClr val="3760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59" name="TextBox 58"/>
          <p:cNvSpPr txBox="1"/>
          <p:nvPr/>
        </p:nvSpPr>
        <p:spPr>
          <a:xfrm>
            <a:off x="10872216" y="3031236"/>
            <a:ext cx="329184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735" b="1" i="0" noProof="0" dirty="0">
                <a:solidFill>
                  <a:srgbClr val="252A2E"/>
                </a:solidFill>
                <a:latin typeface="Aptos"/>
              </a:rPr>
              <a:t>62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473952" y="3241548"/>
            <a:ext cx="1481328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252A2E"/>
                </a:solidFill>
                <a:latin typeface="Aptos"/>
              </a:rPr>
              <a:t>Proyección exterior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101583" y="3264408"/>
            <a:ext cx="2660904" cy="77724"/>
          </a:xfrm>
          <a:prstGeom prst="rect">
            <a:avLst/>
          </a:prstGeom>
          <a:solidFill>
            <a:srgbClr val="E6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62" name="TextBox 61"/>
          <p:cNvSpPr txBox="1"/>
          <p:nvPr/>
        </p:nvSpPr>
        <p:spPr>
          <a:xfrm>
            <a:off x="10872216" y="3236976"/>
            <a:ext cx="329184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735" b="1" i="0" noProof="0" dirty="0">
                <a:solidFill>
                  <a:srgbClr val="252A2E"/>
                </a:solidFill>
                <a:latin typeface="Aptos"/>
              </a:rPr>
              <a:t>0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658368" y="3694176"/>
            <a:ext cx="5230368" cy="22677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6D6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64" name="TextBox 63"/>
          <p:cNvSpPr txBox="1"/>
          <p:nvPr/>
        </p:nvSpPr>
        <p:spPr>
          <a:xfrm>
            <a:off x="822959" y="3813048"/>
            <a:ext cx="3246120" cy="1920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1090" b="1" i="0" noProof="0" dirty="0">
                <a:solidFill>
                  <a:srgbClr val="252A2E"/>
                </a:solidFill>
                <a:latin typeface="Aptos"/>
              </a:rPr>
              <a:t>MEDIO AMBIENTE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361688" y="3794760"/>
            <a:ext cx="1261872" cy="173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890" b="1" i="0" noProof="0" dirty="0">
                <a:solidFill>
                  <a:srgbClr val="97673E"/>
                </a:solidFill>
                <a:latin typeface="Aptos"/>
              </a:rPr>
              <a:t>85,6 del líder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22959" y="4050791"/>
            <a:ext cx="47365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1000" i="1" noProof="0" dirty="0">
                <a:solidFill>
                  <a:srgbClr val="676D71"/>
                </a:solidFill>
                <a:latin typeface="Aptos"/>
              </a:rPr>
              <a:t>Tejido amplio y dinámico, pero de reducida dimensión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822959" y="4315968"/>
            <a:ext cx="4736592" cy="228600"/>
          </a:xfrm>
          <a:prstGeom prst="roundRect">
            <a:avLst/>
          </a:prstGeom>
          <a:solidFill>
            <a:srgbClr val="F0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68" name="TextBox 67"/>
          <p:cNvSpPr txBox="1"/>
          <p:nvPr/>
        </p:nvSpPr>
        <p:spPr>
          <a:xfrm>
            <a:off x="932688" y="4366260"/>
            <a:ext cx="4526280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676D71"/>
                </a:solidFill>
                <a:latin typeface="Aptos"/>
              </a:rPr>
              <a:t>Referentes: Madrid · Cataluña · Canarias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22959" y="4626864"/>
            <a:ext cx="1481328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252A2E"/>
                </a:solidFill>
                <a:latin typeface="Aptos"/>
              </a:rPr>
              <a:t>Rentabilidad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450591" y="4649724"/>
            <a:ext cx="2660904" cy="77724"/>
          </a:xfrm>
          <a:prstGeom prst="rect">
            <a:avLst/>
          </a:prstGeom>
          <a:solidFill>
            <a:srgbClr val="E6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71" name="Rectangle 70"/>
          <p:cNvSpPr/>
          <p:nvPr/>
        </p:nvSpPr>
        <p:spPr>
          <a:xfrm>
            <a:off x="2450591" y="4649724"/>
            <a:ext cx="425744" cy="77724"/>
          </a:xfrm>
          <a:prstGeom prst="rect">
            <a:avLst/>
          </a:prstGeom>
          <a:solidFill>
            <a:srgbClr val="3760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72" name="TextBox 71"/>
          <p:cNvSpPr txBox="1"/>
          <p:nvPr/>
        </p:nvSpPr>
        <p:spPr>
          <a:xfrm>
            <a:off x="5221224" y="4622292"/>
            <a:ext cx="329184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735" b="1" i="0" noProof="0" dirty="0">
                <a:solidFill>
                  <a:srgbClr val="252A2E"/>
                </a:solidFill>
                <a:latin typeface="Aptos"/>
              </a:rPr>
              <a:t>16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22959" y="4832604"/>
            <a:ext cx="1481328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252A2E"/>
                </a:solidFill>
                <a:latin typeface="Aptos"/>
              </a:rPr>
              <a:t>Crecimiento y eficiencia</a:t>
            </a:r>
          </a:p>
        </p:txBody>
      </p:sp>
      <p:sp>
        <p:nvSpPr>
          <p:cNvPr id="74" name="Rectangle 73"/>
          <p:cNvSpPr/>
          <p:nvPr/>
        </p:nvSpPr>
        <p:spPr>
          <a:xfrm>
            <a:off x="2450591" y="4855464"/>
            <a:ext cx="2660904" cy="77724"/>
          </a:xfrm>
          <a:prstGeom prst="rect">
            <a:avLst/>
          </a:prstGeom>
          <a:solidFill>
            <a:srgbClr val="E6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75" name="Rectangle 74"/>
          <p:cNvSpPr/>
          <p:nvPr/>
        </p:nvSpPr>
        <p:spPr>
          <a:xfrm>
            <a:off x="2450591" y="4855464"/>
            <a:ext cx="1702978" cy="77724"/>
          </a:xfrm>
          <a:prstGeom prst="rect">
            <a:avLst/>
          </a:prstGeom>
          <a:solidFill>
            <a:srgbClr val="3760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76" name="TextBox 75"/>
          <p:cNvSpPr txBox="1"/>
          <p:nvPr/>
        </p:nvSpPr>
        <p:spPr>
          <a:xfrm>
            <a:off x="5221224" y="4828032"/>
            <a:ext cx="329184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735" b="1" i="0" noProof="0" dirty="0">
                <a:solidFill>
                  <a:srgbClr val="252A2E"/>
                </a:solidFill>
                <a:latin typeface="Aptos"/>
              </a:rPr>
              <a:t>64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822959" y="5038344"/>
            <a:ext cx="1481328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252A2E"/>
                </a:solidFill>
                <a:latin typeface="Aptos"/>
              </a:rPr>
              <a:t>Tamaño empresarial</a:t>
            </a:r>
          </a:p>
        </p:txBody>
      </p:sp>
      <p:sp>
        <p:nvSpPr>
          <p:cNvPr id="78" name="Rectangle 77"/>
          <p:cNvSpPr/>
          <p:nvPr/>
        </p:nvSpPr>
        <p:spPr>
          <a:xfrm>
            <a:off x="2450591" y="5061204"/>
            <a:ext cx="2660904" cy="77724"/>
          </a:xfrm>
          <a:prstGeom prst="rect">
            <a:avLst/>
          </a:prstGeom>
          <a:solidFill>
            <a:srgbClr val="E6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79" name="Rectangle 78"/>
          <p:cNvSpPr/>
          <p:nvPr/>
        </p:nvSpPr>
        <p:spPr>
          <a:xfrm>
            <a:off x="2450591" y="5061204"/>
            <a:ext cx="159654" cy="77724"/>
          </a:xfrm>
          <a:prstGeom prst="rect">
            <a:avLst/>
          </a:prstGeom>
          <a:solidFill>
            <a:srgbClr val="3760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80" name="TextBox 79"/>
          <p:cNvSpPr txBox="1"/>
          <p:nvPr/>
        </p:nvSpPr>
        <p:spPr>
          <a:xfrm>
            <a:off x="5221224" y="5033772"/>
            <a:ext cx="329184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735" b="1" i="0" noProof="0" dirty="0">
                <a:solidFill>
                  <a:srgbClr val="252A2E"/>
                </a:solidFill>
                <a:latin typeface="Aptos"/>
              </a:rPr>
              <a:t>6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822959" y="5244084"/>
            <a:ext cx="1481328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252A2E"/>
                </a:solidFill>
                <a:latin typeface="Aptos"/>
              </a:rPr>
              <a:t>Presencia y diversidad</a:t>
            </a:r>
          </a:p>
        </p:txBody>
      </p:sp>
      <p:sp>
        <p:nvSpPr>
          <p:cNvPr id="82" name="Rectangle 81"/>
          <p:cNvSpPr/>
          <p:nvPr/>
        </p:nvSpPr>
        <p:spPr>
          <a:xfrm>
            <a:off x="2450591" y="5266944"/>
            <a:ext cx="2660904" cy="77724"/>
          </a:xfrm>
          <a:prstGeom prst="rect">
            <a:avLst/>
          </a:prstGeom>
          <a:solidFill>
            <a:srgbClr val="E6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83" name="Rectangle 82"/>
          <p:cNvSpPr/>
          <p:nvPr/>
        </p:nvSpPr>
        <p:spPr>
          <a:xfrm>
            <a:off x="2450591" y="5266944"/>
            <a:ext cx="2341595" cy="77724"/>
          </a:xfrm>
          <a:prstGeom prst="rect">
            <a:avLst/>
          </a:prstGeom>
          <a:solidFill>
            <a:srgbClr val="3760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84" name="TextBox 83"/>
          <p:cNvSpPr txBox="1"/>
          <p:nvPr/>
        </p:nvSpPr>
        <p:spPr>
          <a:xfrm>
            <a:off x="5221224" y="5239512"/>
            <a:ext cx="329184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735" b="1" i="0" noProof="0" dirty="0">
                <a:solidFill>
                  <a:srgbClr val="252A2E"/>
                </a:solidFill>
                <a:latin typeface="Aptos"/>
              </a:rPr>
              <a:t>88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822959" y="5449824"/>
            <a:ext cx="1481328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252A2E"/>
                </a:solidFill>
                <a:latin typeface="Aptos"/>
              </a:rPr>
              <a:t>Rápido crecimiento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450591" y="5472684"/>
            <a:ext cx="2660904" cy="77724"/>
          </a:xfrm>
          <a:prstGeom prst="rect">
            <a:avLst/>
          </a:prstGeom>
          <a:solidFill>
            <a:srgbClr val="E6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87" name="Rectangle 86"/>
          <p:cNvSpPr/>
          <p:nvPr/>
        </p:nvSpPr>
        <p:spPr>
          <a:xfrm>
            <a:off x="2450591" y="5472684"/>
            <a:ext cx="1543324" cy="77724"/>
          </a:xfrm>
          <a:prstGeom prst="rect">
            <a:avLst/>
          </a:prstGeom>
          <a:solidFill>
            <a:srgbClr val="3760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88" name="TextBox 87"/>
          <p:cNvSpPr txBox="1"/>
          <p:nvPr/>
        </p:nvSpPr>
        <p:spPr>
          <a:xfrm>
            <a:off x="5221224" y="5445252"/>
            <a:ext cx="329184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735" b="1" i="0" noProof="0" dirty="0">
                <a:solidFill>
                  <a:srgbClr val="252A2E"/>
                </a:solidFill>
                <a:latin typeface="Aptos"/>
              </a:rPr>
              <a:t>58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822959" y="5655564"/>
            <a:ext cx="1481328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252A2E"/>
                </a:solidFill>
                <a:latin typeface="Aptos"/>
              </a:rPr>
              <a:t>Proyección exterior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450591" y="5678424"/>
            <a:ext cx="2660904" cy="77724"/>
          </a:xfrm>
          <a:prstGeom prst="rect">
            <a:avLst/>
          </a:prstGeom>
          <a:solidFill>
            <a:srgbClr val="E6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91" name="Rectangle 90"/>
          <p:cNvSpPr/>
          <p:nvPr/>
        </p:nvSpPr>
        <p:spPr>
          <a:xfrm>
            <a:off x="2450591" y="5678424"/>
            <a:ext cx="1011143" cy="77724"/>
          </a:xfrm>
          <a:prstGeom prst="rect">
            <a:avLst/>
          </a:prstGeom>
          <a:solidFill>
            <a:srgbClr val="3760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92" name="TextBox 91"/>
          <p:cNvSpPr txBox="1"/>
          <p:nvPr/>
        </p:nvSpPr>
        <p:spPr>
          <a:xfrm>
            <a:off x="5221224" y="5650992"/>
            <a:ext cx="329184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735" b="1" i="0" noProof="0" dirty="0">
                <a:solidFill>
                  <a:srgbClr val="252A2E"/>
                </a:solidFill>
                <a:latin typeface="Aptos"/>
              </a:rPr>
              <a:t>38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6309360" y="3694176"/>
            <a:ext cx="5230368" cy="22677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6D6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94" name="TextBox 93"/>
          <p:cNvSpPr txBox="1"/>
          <p:nvPr/>
        </p:nvSpPr>
        <p:spPr>
          <a:xfrm>
            <a:off x="6473952" y="3813048"/>
            <a:ext cx="3246120" cy="1920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1090" b="1" i="0" noProof="0" dirty="0">
                <a:solidFill>
                  <a:srgbClr val="252A2E"/>
                </a:solidFill>
                <a:latin typeface="Aptos"/>
              </a:rPr>
              <a:t>AERONÁUTICO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0012680" y="3794760"/>
            <a:ext cx="1261872" cy="173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890" b="1" i="0" noProof="0" dirty="0">
                <a:solidFill>
                  <a:srgbClr val="97673E"/>
                </a:solidFill>
                <a:latin typeface="Aptos"/>
              </a:rPr>
              <a:t>68,7 del líder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473952" y="4050791"/>
            <a:ext cx="47365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1000" i="1" noProof="0" dirty="0">
                <a:solidFill>
                  <a:srgbClr val="676D71"/>
                </a:solidFill>
                <a:latin typeface="Aptos"/>
              </a:rPr>
              <a:t>Buenos resultados y masa crítica, pero menor escala relativa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6473952" y="4315968"/>
            <a:ext cx="4736592" cy="228600"/>
          </a:xfrm>
          <a:prstGeom prst="roundRect">
            <a:avLst/>
          </a:prstGeom>
          <a:solidFill>
            <a:srgbClr val="F0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98" name="TextBox 97"/>
          <p:cNvSpPr txBox="1"/>
          <p:nvPr/>
        </p:nvSpPr>
        <p:spPr>
          <a:xfrm>
            <a:off x="6583680" y="4366260"/>
            <a:ext cx="4526280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676D71"/>
                </a:solidFill>
                <a:latin typeface="Aptos"/>
              </a:rPr>
              <a:t>Referentes: Madrid · Castilla-La Mancha · País Vasco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6473952" y="4626864"/>
            <a:ext cx="1481328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252A2E"/>
                </a:solidFill>
                <a:latin typeface="Aptos"/>
              </a:rPr>
              <a:t>Rentabilidad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8101583" y="4649724"/>
            <a:ext cx="2660904" cy="77724"/>
          </a:xfrm>
          <a:prstGeom prst="rect">
            <a:avLst/>
          </a:prstGeom>
          <a:solidFill>
            <a:srgbClr val="E6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01" name="Rectangle 100"/>
          <p:cNvSpPr/>
          <p:nvPr/>
        </p:nvSpPr>
        <p:spPr>
          <a:xfrm>
            <a:off x="8101583" y="4649724"/>
            <a:ext cx="2022287" cy="77724"/>
          </a:xfrm>
          <a:prstGeom prst="rect">
            <a:avLst/>
          </a:prstGeom>
          <a:solidFill>
            <a:srgbClr val="3760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02" name="TextBox 101"/>
          <p:cNvSpPr txBox="1"/>
          <p:nvPr/>
        </p:nvSpPr>
        <p:spPr>
          <a:xfrm>
            <a:off x="10872216" y="4622292"/>
            <a:ext cx="329184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735" b="1" i="0" noProof="0" dirty="0">
                <a:solidFill>
                  <a:srgbClr val="252A2E"/>
                </a:solidFill>
                <a:latin typeface="Aptos"/>
              </a:rPr>
              <a:t>76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6473952" y="4832604"/>
            <a:ext cx="1481328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252A2E"/>
                </a:solidFill>
                <a:latin typeface="Aptos"/>
              </a:rPr>
              <a:t>Crecimiento y eficiencia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8101583" y="4855464"/>
            <a:ext cx="2660904" cy="77724"/>
          </a:xfrm>
          <a:prstGeom prst="rect">
            <a:avLst/>
          </a:prstGeom>
          <a:solidFill>
            <a:srgbClr val="E6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05" name="Rectangle 104"/>
          <p:cNvSpPr/>
          <p:nvPr/>
        </p:nvSpPr>
        <p:spPr>
          <a:xfrm>
            <a:off x="8101583" y="4855464"/>
            <a:ext cx="266090" cy="77724"/>
          </a:xfrm>
          <a:prstGeom prst="rect">
            <a:avLst/>
          </a:prstGeom>
          <a:solidFill>
            <a:srgbClr val="3760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06" name="TextBox 105"/>
          <p:cNvSpPr txBox="1"/>
          <p:nvPr/>
        </p:nvSpPr>
        <p:spPr>
          <a:xfrm>
            <a:off x="10872216" y="4828032"/>
            <a:ext cx="329184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735" b="1" i="0" noProof="0" dirty="0">
                <a:solidFill>
                  <a:srgbClr val="252A2E"/>
                </a:solidFill>
                <a:latin typeface="Aptos"/>
              </a:rPr>
              <a:t>10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6473952" y="5038344"/>
            <a:ext cx="1481328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252A2E"/>
                </a:solidFill>
                <a:latin typeface="Aptos"/>
              </a:rPr>
              <a:t>Tamaño empresarial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8101583" y="5061204"/>
            <a:ext cx="2660904" cy="77724"/>
          </a:xfrm>
          <a:prstGeom prst="rect">
            <a:avLst/>
          </a:prstGeom>
          <a:solidFill>
            <a:srgbClr val="E6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09" name="Rectangle 108"/>
          <p:cNvSpPr/>
          <p:nvPr/>
        </p:nvSpPr>
        <p:spPr>
          <a:xfrm>
            <a:off x="8101583" y="5061204"/>
            <a:ext cx="159654" cy="77724"/>
          </a:xfrm>
          <a:prstGeom prst="rect">
            <a:avLst/>
          </a:prstGeom>
          <a:solidFill>
            <a:srgbClr val="3760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10" name="TextBox 109"/>
          <p:cNvSpPr txBox="1"/>
          <p:nvPr/>
        </p:nvSpPr>
        <p:spPr>
          <a:xfrm>
            <a:off x="10872216" y="5033772"/>
            <a:ext cx="329184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735" b="1" i="0" noProof="0" dirty="0">
                <a:solidFill>
                  <a:srgbClr val="252A2E"/>
                </a:solidFill>
                <a:latin typeface="Aptos"/>
              </a:rPr>
              <a:t>6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473952" y="5244084"/>
            <a:ext cx="1481328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252A2E"/>
                </a:solidFill>
                <a:latin typeface="Aptos"/>
              </a:rPr>
              <a:t>Presencia y diversidad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8101583" y="5266944"/>
            <a:ext cx="2660904" cy="77724"/>
          </a:xfrm>
          <a:prstGeom prst="rect">
            <a:avLst/>
          </a:prstGeom>
          <a:solidFill>
            <a:srgbClr val="E6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13" name="Rectangle 112"/>
          <p:cNvSpPr/>
          <p:nvPr/>
        </p:nvSpPr>
        <p:spPr>
          <a:xfrm>
            <a:off x="8101583" y="5266944"/>
            <a:ext cx="2660904" cy="77724"/>
          </a:xfrm>
          <a:prstGeom prst="rect">
            <a:avLst/>
          </a:prstGeom>
          <a:solidFill>
            <a:srgbClr val="3760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14" name="TextBox 113"/>
          <p:cNvSpPr txBox="1"/>
          <p:nvPr/>
        </p:nvSpPr>
        <p:spPr>
          <a:xfrm>
            <a:off x="10872216" y="5239512"/>
            <a:ext cx="329184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735" b="1" i="0" noProof="0" dirty="0">
                <a:solidFill>
                  <a:srgbClr val="252A2E"/>
                </a:solidFill>
                <a:latin typeface="Aptos"/>
              </a:rPr>
              <a:t>100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6473952" y="5449824"/>
            <a:ext cx="1481328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252A2E"/>
                </a:solidFill>
                <a:latin typeface="Aptos"/>
              </a:rPr>
              <a:t>Rápido crecimiento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8101583" y="5472684"/>
            <a:ext cx="2660904" cy="77724"/>
          </a:xfrm>
          <a:prstGeom prst="rect">
            <a:avLst/>
          </a:prstGeom>
          <a:solidFill>
            <a:srgbClr val="E6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17" name="Rectangle 116"/>
          <p:cNvSpPr/>
          <p:nvPr/>
        </p:nvSpPr>
        <p:spPr>
          <a:xfrm>
            <a:off x="8101583" y="5472684"/>
            <a:ext cx="1410279" cy="77724"/>
          </a:xfrm>
          <a:prstGeom prst="rect">
            <a:avLst/>
          </a:prstGeom>
          <a:solidFill>
            <a:srgbClr val="3760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18" name="TextBox 117"/>
          <p:cNvSpPr txBox="1"/>
          <p:nvPr/>
        </p:nvSpPr>
        <p:spPr>
          <a:xfrm>
            <a:off x="10872216" y="5445252"/>
            <a:ext cx="329184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735" b="1" i="0" noProof="0" dirty="0">
                <a:solidFill>
                  <a:srgbClr val="252A2E"/>
                </a:solidFill>
                <a:latin typeface="Aptos"/>
              </a:rPr>
              <a:t>53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6473952" y="5655564"/>
            <a:ext cx="1481328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900" b="0" i="0" noProof="0" dirty="0">
                <a:solidFill>
                  <a:srgbClr val="252A2E"/>
                </a:solidFill>
                <a:latin typeface="Aptos"/>
              </a:rPr>
              <a:t>Proyección exterior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8101583" y="5678424"/>
            <a:ext cx="2660904" cy="77724"/>
          </a:xfrm>
          <a:prstGeom prst="rect">
            <a:avLst/>
          </a:prstGeom>
          <a:solidFill>
            <a:srgbClr val="E6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21" name="Rectangle 120"/>
          <p:cNvSpPr/>
          <p:nvPr/>
        </p:nvSpPr>
        <p:spPr>
          <a:xfrm>
            <a:off x="8101583" y="5678424"/>
            <a:ext cx="239481" cy="77724"/>
          </a:xfrm>
          <a:prstGeom prst="rect">
            <a:avLst/>
          </a:prstGeom>
          <a:solidFill>
            <a:srgbClr val="3760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22" name="TextBox 121"/>
          <p:cNvSpPr txBox="1"/>
          <p:nvPr/>
        </p:nvSpPr>
        <p:spPr>
          <a:xfrm>
            <a:off x="10872216" y="5650992"/>
            <a:ext cx="329184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s-ES" sz="735" b="1" i="0" noProof="0" dirty="0">
                <a:solidFill>
                  <a:srgbClr val="252A2E"/>
                </a:solidFill>
                <a:latin typeface="Aptos"/>
              </a:rPr>
              <a:t>9</a:t>
            </a:r>
          </a:p>
        </p:txBody>
      </p:sp>
      <p:sp>
        <p:nvSpPr>
          <p:cNvPr id="123" name="Rounded Rectangle 122"/>
          <p:cNvSpPr/>
          <p:nvPr/>
        </p:nvSpPr>
        <p:spPr>
          <a:xfrm>
            <a:off x="658368" y="6089904"/>
            <a:ext cx="10881360" cy="384048"/>
          </a:xfrm>
          <a:prstGeom prst="roundRect">
            <a:avLst/>
          </a:prstGeom>
          <a:solidFill>
            <a:srgbClr val="F0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24" name="TextBox 123"/>
          <p:cNvSpPr txBox="1"/>
          <p:nvPr/>
        </p:nvSpPr>
        <p:spPr>
          <a:xfrm>
            <a:off x="841248" y="6188702"/>
            <a:ext cx="105156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s-ES" sz="1400" b="1" i="0" noProof="0" dirty="0">
                <a:solidFill>
                  <a:srgbClr val="252A2E"/>
                </a:solidFill>
                <a:latin typeface="Aptos"/>
              </a:rPr>
              <a:t>El índice global indica dónde está el sector; las dimensiones permiten entender por qué.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685800" y="6556248"/>
            <a:ext cx="10835640" cy="1463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s-ES" sz="670" b="0" i="0" noProof="0" dirty="0">
                <a:solidFill>
                  <a:srgbClr val="676D71"/>
                </a:solidFill>
                <a:latin typeface="Aptos"/>
              </a:rPr>
              <a:t>Puntuaciones relativas 0–100 dentro del grupo de cuatro comunidades comparadas en cada sector. 0 y 100 son extremos relativos, no ausencia o máximo absoluto.</a:t>
            </a:r>
          </a:p>
        </p:txBody>
      </p:sp>
      <p:sp>
        <p:nvSpPr>
          <p:cNvPr id="126" name="Elipse 125">
            <a:extLst>
              <a:ext uri="{FF2B5EF4-FFF2-40B4-BE49-F238E27FC236}">
                <a16:creationId xmlns:a16="http://schemas.microsoft.com/office/drawing/2014/main" xmlns="" id="{EC9486A0-F4E1-0D12-2D36-26B016C5410A}"/>
              </a:ext>
            </a:extLst>
          </p:cNvPr>
          <p:cNvSpPr/>
          <p:nvPr/>
        </p:nvSpPr>
        <p:spPr>
          <a:xfrm>
            <a:off x="702055" y="2556431"/>
            <a:ext cx="1316737" cy="273373"/>
          </a:xfrm>
          <a:prstGeom prst="ellipse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28" name="Elipse 127">
            <a:extLst>
              <a:ext uri="{FF2B5EF4-FFF2-40B4-BE49-F238E27FC236}">
                <a16:creationId xmlns:a16="http://schemas.microsoft.com/office/drawing/2014/main" xmlns="" id="{58944CA7-CD45-9996-8985-8F8A96C667EB}"/>
              </a:ext>
            </a:extLst>
          </p:cNvPr>
          <p:cNvSpPr/>
          <p:nvPr/>
        </p:nvSpPr>
        <p:spPr>
          <a:xfrm>
            <a:off x="702055" y="4969519"/>
            <a:ext cx="1316737" cy="273373"/>
          </a:xfrm>
          <a:prstGeom prst="ellipse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30" name="Elipse 129">
            <a:extLst>
              <a:ext uri="{FF2B5EF4-FFF2-40B4-BE49-F238E27FC236}">
                <a16:creationId xmlns:a16="http://schemas.microsoft.com/office/drawing/2014/main" xmlns="" id="{CCC44787-E22F-95EA-10C3-9E7287EA4A85}"/>
              </a:ext>
            </a:extLst>
          </p:cNvPr>
          <p:cNvSpPr/>
          <p:nvPr/>
        </p:nvSpPr>
        <p:spPr>
          <a:xfrm>
            <a:off x="6368292" y="2560897"/>
            <a:ext cx="1316737" cy="273373"/>
          </a:xfrm>
          <a:prstGeom prst="ellipse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32" name="Elipse 131">
            <a:extLst>
              <a:ext uri="{FF2B5EF4-FFF2-40B4-BE49-F238E27FC236}">
                <a16:creationId xmlns:a16="http://schemas.microsoft.com/office/drawing/2014/main" xmlns="" id="{632552A4-231A-E6E5-3222-9CE7B547101E}"/>
              </a:ext>
            </a:extLst>
          </p:cNvPr>
          <p:cNvSpPr/>
          <p:nvPr/>
        </p:nvSpPr>
        <p:spPr>
          <a:xfrm>
            <a:off x="6368292" y="4962582"/>
            <a:ext cx="1316737" cy="273373"/>
          </a:xfrm>
          <a:prstGeom prst="ellipse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33" name="TextBox 132"/>
          <p:cNvSpPr txBox="1"/>
          <p:nvPr/>
        </p:nvSpPr>
        <p:spPr>
          <a:xfrm>
            <a:off x="11292840" y="6492240"/>
            <a:ext cx="365760" cy="201168"/>
          </a:xfrm>
          <a:prstGeom prst="rect">
            <a:avLst/>
          </a:prstGeom>
          <a:noFill/>
        </p:spPr>
        <p:txBody>
          <a:bodyPr wrap="square" lIns="9144" tIns="0" rIns="9144" bIns="0">
            <a:spAutoFit/>
          </a:bodyPr>
          <a:lstStyle/>
          <a:p>
            <a:pPr algn="r"/>
            <a:r>
              <a:rPr sz="1000" b="0">
                <a:solidFill>
                  <a:srgbClr val="5A6472"/>
                </a:solidFill>
              </a:rPr>
              <a:t>7</a:t>
            </a:r>
          </a:p>
        </p:txBody>
      </p:sp>
      <p:sp>
        <p:nvSpPr>
          <p:cNvPr id="127" name="Elipse 126">
            <a:extLst>
              <a:ext uri="{FF2B5EF4-FFF2-40B4-BE49-F238E27FC236}">
                <a16:creationId xmlns:a16="http://schemas.microsoft.com/office/drawing/2014/main" xmlns="" id="{9D64E802-52A2-F7F4-10D9-AF765E5B333B}"/>
              </a:ext>
            </a:extLst>
          </p:cNvPr>
          <p:cNvSpPr/>
          <p:nvPr/>
        </p:nvSpPr>
        <p:spPr>
          <a:xfrm>
            <a:off x="702055" y="3167907"/>
            <a:ext cx="1316737" cy="273373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29" name="Elipse 128">
            <a:extLst>
              <a:ext uri="{FF2B5EF4-FFF2-40B4-BE49-F238E27FC236}">
                <a16:creationId xmlns:a16="http://schemas.microsoft.com/office/drawing/2014/main" xmlns="" id="{9699A460-527B-84C0-CD5F-4D9AB2473F4F}"/>
              </a:ext>
            </a:extLst>
          </p:cNvPr>
          <p:cNvSpPr/>
          <p:nvPr/>
        </p:nvSpPr>
        <p:spPr>
          <a:xfrm>
            <a:off x="702055" y="5590313"/>
            <a:ext cx="1316737" cy="273373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31" name="Elipse 130">
            <a:extLst>
              <a:ext uri="{FF2B5EF4-FFF2-40B4-BE49-F238E27FC236}">
                <a16:creationId xmlns:a16="http://schemas.microsoft.com/office/drawing/2014/main" xmlns="" id="{CB8950D0-34DA-9265-B0CA-C896ADF006A2}"/>
              </a:ext>
            </a:extLst>
          </p:cNvPr>
          <p:cNvSpPr/>
          <p:nvPr/>
        </p:nvSpPr>
        <p:spPr>
          <a:xfrm>
            <a:off x="6368292" y="5585040"/>
            <a:ext cx="1316737" cy="273373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34" name="Elipse 133">
            <a:extLst>
              <a:ext uri="{FF2B5EF4-FFF2-40B4-BE49-F238E27FC236}">
                <a16:creationId xmlns:a16="http://schemas.microsoft.com/office/drawing/2014/main" xmlns="" id="{3E99331F-6ACF-C901-F2BD-4024A5FABF46}"/>
              </a:ext>
            </a:extLst>
          </p:cNvPr>
          <p:cNvSpPr/>
          <p:nvPr/>
        </p:nvSpPr>
        <p:spPr>
          <a:xfrm>
            <a:off x="6368292" y="3167503"/>
            <a:ext cx="1316737" cy="273373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animBg="1"/>
      <p:bldP spid="128" grpId="0" animBg="1"/>
      <p:bldP spid="130" grpId="0" animBg="1"/>
      <p:bldP spid="132" grpId="0" animBg="1"/>
      <p:bldP spid="127" grpId="0" animBg="1"/>
      <p:bldP spid="129" grpId="0" animBg="1"/>
      <p:bldP spid="131" grpId="0" animBg="1"/>
      <p:bldP spid="1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6656" y="347472"/>
            <a:ext cx="10789920" cy="4023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2300" b="1" noProof="0" dirty="0">
                <a:solidFill>
                  <a:srgbClr val="252A2E"/>
                </a:solidFill>
                <a:latin typeface="Aptos"/>
              </a:rPr>
              <a:t>La dimensión empresarial: más allá de la empresa representativa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4944" y="877824"/>
            <a:ext cx="1088136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1600" b="0" noProof="0" dirty="0">
                <a:solidFill>
                  <a:srgbClr val="676D71"/>
                </a:solidFill>
                <a:latin typeface="Aptos"/>
              </a:rPr>
              <a:t>La mediana y los indicadores de tamaño resumen distribuciones empresariales que pueden ser muy diferentes.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444752"/>
            <a:ext cx="10808208" cy="16459"/>
          </a:xfrm>
          <a:prstGeom prst="rect">
            <a:avLst/>
          </a:prstGeom>
          <a:solidFill>
            <a:srgbClr val="D6D6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704088" y="1682496"/>
            <a:ext cx="107899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1400" b="1" noProof="0" dirty="0">
                <a:solidFill>
                  <a:srgbClr val="37606C"/>
                </a:solidFill>
                <a:latin typeface="Aptos"/>
              </a:rPr>
              <a:t>DOS CASOS DE ESTUDIO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32688" y="2103120"/>
            <a:ext cx="4846320" cy="106070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7" name="Rectangle 6"/>
          <p:cNvSpPr/>
          <p:nvPr/>
        </p:nvSpPr>
        <p:spPr>
          <a:xfrm>
            <a:off x="932688" y="2103120"/>
            <a:ext cx="68580" cy="1060704"/>
          </a:xfrm>
          <a:prstGeom prst="rect">
            <a:avLst/>
          </a:prstGeom>
          <a:solidFill>
            <a:srgbClr val="3760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1188720" y="2313432"/>
            <a:ext cx="4297680" cy="30175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1800" b="1" noProof="0" dirty="0">
                <a:solidFill>
                  <a:srgbClr val="252A2E"/>
                </a:solidFill>
                <a:latin typeface="Aptos"/>
              </a:rPr>
              <a:t>Alimentación y bebidas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2724912"/>
            <a:ext cx="4206240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1200" b="0" noProof="0" dirty="0">
                <a:solidFill>
                  <a:srgbClr val="676D71"/>
                </a:solidFill>
                <a:latin typeface="Aptos"/>
              </a:rPr>
              <a:t>Industria agroalimentaria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2103120"/>
            <a:ext cx="4846320" cy="106070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1" name="Rectangle 10"/>
          <p:cNvSpPr/>
          <p:nvPr/>
        </p:nvSpPr>
        <p:spPr>
          <a:xfrm>
            <a:off x="6400800" y="2103120"/>
            <a:ext cx="68580" cy="1060704"/>
          </a:xfrm>
          <a:prstGeom prst="rect">
            <a:avLst/>
          </a:prstGeom>
          <a:solidFill>
            <a:srgbClr val="3760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2" name="TextBox 11"/>
          <p:cNvSpPr txBox="1"/>
          <p:nvPr/>
        </p:nvSpPr>
        <p:spPr>
          <a:xfrm>
            <a:off x="6656832" y="2313432"/>
            <a:ext cx="4297680" cy="30175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1800" b="1" noProof="0" dirty="0">
                <a:solidFill>
                  <a:srgbClr val="252A2E"/>
                </a:solidFill>
                <a:latin typeface="Aptos"/>
              </a:rPr>
              <a:t>Servicios TIC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56832" y="2724912"/>
            <a:ext cx="4206240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1200" b="0" noProof="0" dirty="0">
                <a:solidFill>
                  <a:srgbClr val="676D71"/>
                </a:solidFill>
                <a:latin typeface="Aptos"/>
              </a:rPr>
              <a:t>Actividades tecnológicas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3374136"/>
            <a:ext cx="1060704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s-ES" sz="1400" b="0" noProof="0" dirty="0">
                <a:solidFill>
                  <a:srgbClr val="676D71"/>
                </a:solidFill>
                <a:latin typeface="Aptos"/>
              </a:rPr>
              <a:t>Selección ilustrativa: dos sectores con muestras empresariales amplias en SABI.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5800" y="3858768"/>
            <a:ext cx="10808208" cy="16459"/>
          </a:xfrm>
          <a:prstGeom prst="rect">
            <a:avLst/>
          </a:prstGeom>
          <a:solidFill>
            <a:srgbClr val="D6D6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6" name="TextBox 15"/>
          <p:cNvSpPr txBox="1"/>
          <p:nvPr/>
        </p:nvSpPr>
        <p:spPr>
          <a:xfrm>
            <a:off x="704088" y="4087368"/>
            <a:ext cx="1069848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s-ES" sz="1400" b="1" noProof="0" dirty="0">
                <a:solidFill>
                  <a:srgbClr val="37606C"/>
                </a:solidFill>
                <a:latin typeface="Aptos"/>
              </a:rPr>
              <a:t>UNA MISMA CLASIFICACIÓN PARA COMPARAR SUS ESTRUCTURAS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4400" y="4590288"/>
            <a:ext cx="3529584" cy="713232"/>
          </a:xfrm>
          <a:prstGeom prst="roundRect">
            <a:avLst/>
          </a:prstGeom>
          <a:solidFill>
            <a:srgbClr val="F0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8" name="TextBox 17"/>
          <p:cNvSpPr txBox="1"/>
          <p:nvPr/>
        </p:nvSpPr>
        <p:spPr>
          <a:xfrm>
            <a:off x="1005840" y="4690872"/>
            <a:ext cx="3346704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s-ES" sz="1600" b="1" noProof="0" dirty="0">
                <a:solidFill>
                  <a:srgbClr val="252A2E"/>
                </a:solidFill>
                <a:latin typeface="Aptos"/>
              </a:rPr>
              <a:t>PEQUEÑAS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" y="4992624"/>
            <a:ext cx="3346704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s-ES" sz="1400" b="0" noProof="0" dirty="0">
                <a:solidFill>
                  <a:srgbClr val="676D71"/>
                </a:solidFill>
                <a:latin typeface="Aptos"/>
              </a:rPr>
              <a:t>10–49 empleados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718304" y="4590288"/>
            <a:ext cx="3529584" cy="713232"/>
          </a:xfrm>
          <a:prstGeom prst="roundRect">
            <a:avLst/>
          </a:prstGeom>
          <a:solidFill>
            <a:srgbClr val="F0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21" name="TextBox 20"/>
          <p:cNvSpPr txBox="1"/>
          <p:nvPr/>
        </p:nvSpPr>
        <p:spPr>
          <a:xfrm>
            <a:off x="4809744" y="4690872"/>
            <a:ext cx="3346704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s-ES" sz="1600" b="1" noProof="0" dirty="0">
                <a:solidFill>
                  <a:srgbClr val="252A2E"/>
                </a:solidFill>
                <a:latin typeface="Aptos"/>
              </a:rPr>
              <a:t>MEDIANAS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09744" y="4992624"/>
            <a:ext cx="3346704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s-ES" sz="1400" b="0" noProof="0" dirty="0">
                <a:solidFill>
                  <a:srgbClr val="676D71"/>
                </a:solidFill>
                <a:latin typeface="Aptos"/>
              </a:rPr>
              <a:t>50–249 empleados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522208" y="4590288"/>
            <a:ext cx="3529584" cy="713232"/>
          </a:xfrm>
          <a:prstGeom prst="roundRect">
            <a:avLst/>
          </a:prstGeom>
          <a:solidFill>
            <a:srgbClr val="F0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24" name="TextBox 23"/>
          <p:cNvSpPr txBox="1"/>
          <p:nvPr/>
        </p:nvSpPr>
        <p:spPr>
          <a:xfrm>
            <a:off x="8613648" y="4690872"/>
            <a:ext cx="3346704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s-ES" sz="1600" b="1" noProof="0" dirty="0">
                <a:solidFill>
                  <a:srgbClr val="252A2E"/>
                </a:solidFill>
                <a:latin typeface="Aptos"/>
              </a:rPr>
              <a:t>GRANDES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13648" y="4992624"/>
            <a:ext cx="3346704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s-ES" sz="1400" b="0" noProof="0" dirty="0">
                <a:solidFill>
                  <a:srgbClr val="676D71"/>
                </a:solidFill>
                <a:latin typeface="Aptos"/>
              </a:rPr>
              <a:t>250 o más empleados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5468112"/>
            <a:ext cx="1042416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s-ES" sz="1400" b="0" noProof="0" dirty="0">
                <a:solidFill>
                  <a:srgbClr val="676D71"/>
                </a:solidFill>
                <a:latin typeface="Aptos"/>
              </a:rPr>
              <a:t>Estratos de análisis de resultados: empresas con ≥10 empleados; las microempresas (&lt;10) se incluyen en la distribución de la diapositiva siguiente.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85800" y="5870448"/>
            <a:ext cx="10808208" cy="475488"/>
          </a:xfrm>
          <a:prstGeom prst="roundRect">
            <a:avLst/>
          </a:prstGeom>
          <a:solidFill>
            <a:srgbClr val="F0E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28" name="TextBox 27"/>
          <p:cNvSpPr txBox="1"/>
          <p:nvPr/>
        </p:nvSpPr>
        <p:spPr>
          <a:xfrm>
            <a:off x="886968" y="6003036"/>
            <a:ext cx="1042416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s-ES" sz="1600" b="1" noProof="0" dirty="0" err="1">
                <a:solidFill>
                  <a:srgbClr val="252A2E"/>
                </a:solidFill>
                <a:latin typeface="Aptos"/>
              </a:rPr>
              <a:t>¿Cómo</a:t>
            </a:r>
            <a:r>
              <a:rPr lang="es-ES" sz="1600" b="1" noProof="0" dirty="0">
                <a:solidFill>
                  <a:srgbClr val="252A2E"/>
                </a:solidFill>
                <a:latin typeface="Aptos"/>
              </a:rPr>
              <a:t> se distribuyen los tamaños empresariales y qué diferencias existen entre territorios?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3232" y="6537960"/>
            <a:ext cx="10789920" cy="1554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s-ES" sz="800" b="0" noProof="0" dirty="0">
                <a:solidFill>
                  <a:srgbClr val="676D71"/>
                </a:solidFill>
                <a:latin typeface="Aptos"/>
              </a:rPr>
              <a:t>La distribución y sus resultados se examinarán en las siguientes diapositivas con datos SABI.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292840" y="6492240"/>
            <a:ext cx="365760" cy="201168"/>
          </a:xfrm>
          <a:prstGeom prst="rect">
            <a:avLst/>
          </a:prstGeom>
          <a:noFill/>
        </p:spPr>
        <p:txBody>
          <a:bodyPr wrap="square" lIns="9144" tIns="0" rIns="9144" bIns="0">
            <a:spAutoFit/>
          </a:bodyPr>
          <a:lstStyle/>
          <a:p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4064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600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667512" y="310896"/>
            <a:ext cx="10972800" cy="38404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2500" b="1">
                <a:solidFill>
                  <a:srgbClr val="17324B"/>
                </a:solidFill>
                <a:latin typeface="Aptos"/>
              </a:defRPr>
            </a:pPr>
            <a:r>
              <a:rPr lang="es-ES" noProof="0" dirty="0"/>
              <a:t>La estructura por tamaños: diferencias sectoriales y territoriales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50141"/>
            <a:ext cx="6961521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200" b="0">
                <a:solidFill>
                  <a:srgbClr val="647486"/>
                </a:solidFill>
                <a:latin typeface="Aptos"/>
              </a:defRPr>
            </a:pPr>
            <a:r>
              <a:rPr lang="es-ES" sz="1600" noProof="0" dirty="0"/>
              <a:t>Distribución de las empresas de la muestra SABI según empleados en 2024 (%)</a:t>
            </a:r>
          </a:p>
        </p:txBody>
      </p:sp>
      <p:sp>
        <p:nvSpPr>
          <p:cNvPr id="5" name="Rectangle 4"/>
          <p:cNvSpPr/>
          <p:nvPr/>
        </p:nvSpPr>
        <p:spPr>
          <a:xfrm>
            <a:off x="2788920" y="1234440"/>
            <a:ext cx="146304" cy="146304"/>
          </a:xfrm>
          <a:prstGeom prst="rect">
            <a:avLst/>
          </a:prstGeom>
          <a:solidFill>
            <a:srgbClr val="B8C5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2999232" y="1231900"/>
            <a:ext cx="668453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030" b="0">
                <a:solidFill>
                  <a:srgbClr val="24364A"/>
                </a:solidFill>
                <a:latin typeface="Aptos"/>
              </a:defRPr>
            </a:pPr>
            <a:r>
              <a:rPr lang="es-ES" sz="1100" noProof="0" dirty="0"/>
              <a:t>Micro · &lt;10</a:t>
            </a:r>
          </a:p>
        </p:txBody>
      </p:sp>
      <p:sp>
        <p:nvSpPr>
          <p:cNvPr id="7" name="Rectangle 6"/>
          <p:cNvSpPr/>
          <p:nvPr/>
        </p:nvSpPr>
        <p:spPr>
          <a:xfrm>
            <a:off x="4434840" y="1234440"/>
            <a:ext cx="146304" cy="146304"/>
          </a:xfrm>
          <a:prstGeom prst="rect">
            <a:avLst/>
          </a:prstGeom>
          <a:solidFill>
            <a:srgbClr val="44A4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4645152" y="1231900"/>
            <a:ext cx="1072409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030" b="0">
                <a:solidFill>
                  <a:srgbClr val="24364A"/>
                </a:solidFill>
                <a:latin typeface="Aptos"/>
              </a:defRPr>
            </a:pPr>
            <a:r>
              <a:rPr lang="es-ES" sz="1100" noProof="0" dirty="0"/>
              <a:t>Pequeñas · 10–49</a:t>
            </a:r>
          </a:p>
        </p:txBody>
      </p:sp>
      <p:sp>
        <p:nvSpPr>
          <p:cNvPr id="9" name="Rectangle 8"/>
          <p:cNvSpPr/>
          <p:nvPr/>
        </p:nvSpPr>
        <p:spPr>
          <a:xfrm>
            <a:off x="6720840" y="1234440"/>
            <a:ext cx="146304" cy="146304"/>
          </a:xfrm>
          <a:prstGeom prst="rect">
            <a:avLst/>
          </a:prstGeom>
          <a:solidFill>
            <a:srgbClr val="E7A2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0" name="TextBox 9"/>
          <p:cNvSpPr txBox="1"/>
          <p:nvPr/>
        </p:nvSpPr>
        <p:spPr>
          <a:xfrm>
            <a:off x="6931152" y="1231900"/>
            <a:ext cx="1134926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030" b="0">
                <a:solidFill>
                  <a:srgbClr val="24364A"/>
                </a:solidFill>
                <a:latin typeface="Aptos"/>
              </a:defRPr>
            </a:pPr>
            <a:r>
              <a:rPr lang="es-ES" sz="1100" noProof="0" dirty="0"/>
              <a:t>Medianas · 50–249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098280" y="1234440"/>
            <a:ext cx="146304" cy="146304"/>
          </a:xfrm>
          <a:prstGeom prst="rect">
            <a:avLst/>
          </a:prstGeom>
          <a:solidFill>
            <a:srgbClr val="2753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2" name="TextBox 11"/>
          <p:cNvSpPr txBox="1"/>
          <p:nvPr/>
        </p:nvSpPr>
        <p:spPr>
          <a:xfrm>
            <a:off x="9308592" y="1231900"/>
            <a:ext cx="920124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030" b="0">
                <a:solidFill>
                  <a:srgbClr val="24364A"/>
                </a:solidFill>
                <a:latin typeface="Aptos"/>
              </a:defRPr>
            </a:pPr>
            <a:r>
              <a:rPr lang="es-ES" sz="1100" noProof="0" dirty="0"/>
              <a:t>Grandes · ≥250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1618488"/>
            <a:ext cx="10881360" cy="347472"/>
          </a:xfrm>
          <a:prstGeom prst="roundRect">
            <a:avLst/>
          </a:prstGeom>
          <a:solidFill>
            <a:srgbClr val="EAF0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4" name="TextBox 13"/>
          <p:cNvSpPr txBox="1"/>
          <p:nvPr/>
        </p:nvSpPr>
        <p:spPr>
          <a:xfrm>
            <a:off x="850392" y="1682496"/>
            <a:ext cx="3328475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200" b="1">
                <a:solidFill>
                  <a:srgbClr val="17324B"/>
                </a:solidFill>
                <a:latin typeface="Aptos"/>
              </a:defRPr>
            </a:pPr>
            <a:r>
              <a:rPr lang="es-ES" sz="1400" noProof="0" dirty="0"/>
              <a:t>ALIMENTACIÓN Y BEBIDAS  ·  CNAE 10–11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2089404"/>
            <a:ext cx="821443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100" b="1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Andalucía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862072" y="2112264"/>
            <a:ext cx="4001850" cy="205740"/>
          </a:xfrm>
          <a:prstGeom prst="rect">
            <a:avLst/>
          </a:prstGeom>
          <a:solidFill>
            <a:srgbClr val="B8C5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17" name="TextBox 16"/>
          <p:cNvSpPr txBox="1"/>
          <p:nvPr/>
        </p:nvSpPr>
        <p:spPr>
          <a:xfrm>
            <a:off x="4691475" y="2135124"/>
            <a:ext cx="343044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54%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63922" y="2112264"/>
            <a:ext cx="2721003" cy="205740"/>
          </a:xfrm>
          <a:prstGeom prst="rect">
            <a:avLst/>
          </a:prstGeom>
          <a:solidFill>
            <a:srgbClr val="44A4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19" name="TextBox 18"/>
          <p:cNvSpPr txBox="1"/>
          <p:nvPr/>
        </p:nvSpPr>
        <p:spPr>
          <a:xfrm>
            <a:off x="8052901" y="2135124"/>
            <a:ext cx="343044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FFFFFF"/>
                </a:solidFill>
                <a:latin typeface="Aptos"/>
              </a:defRPr>
            </a:pPr>
            <a:r>
              <a:rPr lang="es-ES" sz="1400" noProof="0" dirty="0"/>
              <a:t>37%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584925" y="2112264"/>
            <a:ext cx="509789" cy="205740"/>
          </a:xfrm>
          <a:prstGeom prst="rect">
            <a:avLst/>
          </a:prstGeom>
          <a:solidFill>
            <a:srgbClr val="E7A2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21" name="TextBox 20"/>
          <p:cNvSpPr txBox="1"/>
          <p:nvPr/>
        </p:nvSpPr>
        <p:spPr>
          <a:xfrm>
            <a:off x="9716390" y="2135124"/>
            <a:ext cx="246862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7%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094715" y="2112264"/>
            <a:ext cx="146564" cy="205740"/>
          </a:xfrm>
          <a:prstGeom prst="rect">
            <a:avLst/>
          </a:prstGeom>
          <a:solidFill>
            <a:srgbClr val="2753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23" name="TextBox 22"/>
          <p:cNvSpPr txBox="1"/>
          <p:nvPr/>
        </p:nvSpPr>
        <p:spPr>
          <a:xfrm>
            <a:off x="10451592" y="2089404"/>
            <a:ext cx="631583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000" b="0">
                <a:solidFill>
                  <a:srgbClr val="647486"/>
                </a:solidFill>
                <a:latin typeface="Aptos"/>
              </a:defRPr>
            </a:pPr>
            <a:r>
              <a:rPr lang="es-ES" sz="1400" noProof="0" dirty="0"/>
              <a:t>n=1.158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8680" y="2441448"/>
            <a:ext cx="71583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100" b="0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Cataluña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862072" y="2464308"/>
            <a:ext cx="3423343" cy="205740"/>
          </a:xfrm>
          <a:prstGeom prst="rect">
            <a:avLst/>
          </a:prstGeom>
          <a:solidFill>
            <a:srgbClr val="B8C5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26" name="TextBox 25"/>
          <p:cNvSpPr txBox="1"/>
          <p:nvPr/>
        </p:nvSpPr>
        <p:spPr>
          <a:xfrm>
            <a:off x="4402222" y="2487168"/>
            <a:ext cx="343044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46%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85415" y="2464308"/>
            <a:ext cx="2680156" cy="205740"/>
          </a:xfrm>
          <a:prstGeom prst="rect">
            <a:avLst/>
          </a:prstGeom>
          <a:solidFill>
            <a:srgbClr val="44A4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28" name="TextBox 27"/>
          <p:cNvSpPr txBox="1"/>
          <p:nvPr/>
        </p:nvSpPr>
        <p:spPr>
          <a:xfrm>
            <a:off x="7453971" y="2487168"/>
            <a:ext cx="343044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FFFFFF"/>
                </a:solidFill>
                <a:latin typeface="Aptos"/>
              </a:defRPr>
            </a:pPr>
            <a:r>
              <a:rPr lang="es-ES" sz="1400" noProof="0" dirty="0"/>
              <a:t>36%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5572" y="2464308"/>
            <a:ext cx="965558" cy="205740"/>
          </a:xfrm>
          <a:prstGeom prst="rect">
            <a:avLst/>
          </a:prstGeom>
          <a:solidFill>
            <a:srgbClr val="E7A2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30" name="TextBox 29"/>
          <p:cNvSpPr txBox="1"/>
          <p:nvPr/>
        </p:nvSpPr>
        <p:spPr>
          <a:xfrm>
            <a:off x="9276829" y="2487168"/>
            <a:ext cx="343044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13%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931130" y="2464308"/>
            <a:ext cx="310149" cy="205740"/>
          </a:xfrm>
          <a:prstGeom prst="rect">
            <a:avLst/>
          </a:prstGeom>
          <a:solidFill>
            <a:srgbClr val="2753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32" name="TextBox 31"/>
          <p:cNvSpPr txBox="1"/>
          <p:nvPr/>
        </p:nvSpPr>
        <p:spPr>
          <a:xfrm>
            <a:off x="10451592" y="2441448"/>
            <a:ext cx="631583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000" b="0">
                <a:solidFill>
                  <a:srgbClr val="647486"/>
                </a:solidFill>
                <a:latin typeface="Aptos"/>
              </a:defRPr>
            </a:pPr>
            <a:r>
              <a:rPr lang="es-ES" sz="1400" noProof="0" dirty="0"/>
              <a:t>n=1.261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68680" y="2793492"/>
            <a:ext cx="1509580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100" b="0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Castilla-La Mancha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862072" y="2816352"/>
            <a:ext cx="4277207" cy="205740"/>
          </a:xfrm>
          <a:prstGeom prst="rect">
            <a:avLst/>
          </a:prstGeom>
          <a:solidFill>
            <a:srgbClr val="B8C5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35" name="TextBox 34"/>
          <p:cNvSpPr txBox="1"/>
          <p:nvPr/>
        </p:nvSpPr>
        <p:spPr>
          <a:xfrm>
            <a:off x="4829153" y="2839212"/>
            <a:ext cx="343044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58%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139279" y="2816352"/>
            <a:ext cx="2268423" cy="205740"/>
          </a:xfrm>
          <a:prstGeom prst="rect">
            <a:avLst/>
          </a:prstGeom>
          <a:solidFill>
            <a:srgbClr val="44A4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37" name="TextBox 36"/>
          <p:cNvSpPr txBox="1"/>
          <p:nvPr/>
        </p:nvSpPr>
        <p:spPr>
          <a:xfrm>
            <a:off x="8101969" y="2839212"/>
            <a:ext cx="343044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FFFFFF"/>
                </a:solidFill>
                <a:latin typeface="Aptos"/>
              </a:defRPr>
            </a:pPr>
            <a:r>
              <a:rPr lang="es-ES" sz="1400" noProof="0" dirty="0"/>
              <a:t>31%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407702" y="2816352"/>
            <a:ext cx="669594" cy="205740"/>
          </a:xfrm>
          <a:prstGeom prst="rect">
            <a:avLst/>
          </a:prstGeom>
          <a:solidFill>
            <a:srgbClr val="E7A2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39" name="TextBox 38"/>
          <p:cNvSpPr txBox="1"/>
          <p:nvPr/>
        </p:nvSpPr>
        <p:spPr>
          <a:xfrm>
            <a:off x="9619069" y="2839212"/>
            <a:ext cx="246862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9%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0077297" y="2816352"/>
            <a:ext cx="163982" cy="205740"/>
          </a:xfrm>
          <a:prstGeom prst="rect">
            <a:avLst/>
          </a:prstGeom>
          <a:solidFill>
            <a:srgbClr val="2753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41" name="TextBox 40"/>
          <p:cNvSpPr txBox="1"/>
          <p:nvPr/>
        </p:nvSpPr>
        <p:spPr>
          <a:xfrm>
            <a:off x="10451592" y="2793492"/>
            <a:ext cx="48410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000" b="0">
                <a:solidFill>
                  <a:srgbClr val="647486"/>
                </a:solidFill>
                <a:latin typeface="Aptos"/>
              </a:defRPr>
            </a:pPr>
            <a:r>
              <a:rPr lang="es-ES" sz="1400" noProof="0" dirty="0"/>
              <a:t>n=540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68680" y="3145536"/>
            <a:ext cx="1135952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100" b="0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Castilla y León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862072" y="3168396"/>
            <a:ext cx="4141779" cy="205740"/>
          </a:xfrm>
          <a:prstGeom prst="rect">
            <a:avLst/>
          </a:prstGeom>
          <a:solidFill>
            <a:srgbClr val="B8C5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44" name="TextBox 43"/>
          <p:cNvSpPr txBox="1"/>
          <p:nvPr/>
        </p:nvSpPr>
        <p:spPr>
          <a:xfrm>
            <a:off x="4761440" y="3191256"/>
            <a:ext cx="343044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56%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003851" y="3168396"/>
            <a:ext cx="2583862" cy="205740"/>
          </a:xfrm>
          <a:prstGeom prst="rect">
            <a:avLst/>
          </a:prstGeom>
          <a:solidFill>
            <a:srgbClr val="44A4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46" name="TextBox 45"/>
          <p:cNvSpPr txBox="1"/>
          <p:nvPr/>
        </p:nvSpPr>
        <p:spPr>
          <a:xfrm>
            <a:off x="8124260" y="3191256"/>
            <a:ext cx="343044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FFFFFF"/>
                </a:solidFill>
                <a:latin typeface="Aptos"/>
              </a:defRPr>
            </a:pPr>
            <a:r>
              <a:rPr lang="es-ES" sz="1400" noProof="0" dirty="0"/>
              <a:t>35%</a:t>
            </a:r>
          </a:p>
        </p:txBody>
      </p:sp>
      <p:sp>
        <p:nvSpPr>
          <p:cNvPr id="47" name="Rectangle 46"/>
          <p:cNvSpPr/>
          <p:nvPr/>
        </p:nvSpPr>
        <p:spPr>
          <a:xfrm>
            <a:off x="9587714" y="3168396"/>
            <a:ext cx="516772" cy="205740"/>
          </a:xfrm>
          <a:prstGeom prst="rect">
            <a:avLst/>
          </a:prstGeom>
          <a:solidFill>
            <a:srgbClr val="E7A2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48" name="TextBox 47"/>
          <p:cNvSpPr txBox="1"/>
          <p:nvPr/>
        </p:nvSpPr>
        <p:spPr>
          <a:xfrm>
            <a:off x="9722670" y="3191256"/>
            <a:ext cx="246862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7%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0104487" y="3168396"/>
            <a:ext cx="136792" cy="205740"/>
          </a:xfrm>
          <a:prstGeom prst="rect">
            <a:avLst/>
          </a:prstGeom>
          <a:solidFill>
            <a:srgbClr val="2753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50" name="TextBox 49"/>
          <p:cNvSpPr txBox="1"/>
          <p:nvPr/>
        </p:nvSpPr>
        <p:spPr>
          <a:xfrm>
            <a:off x="10451592" y="3145536"/>
            <a:ext cx="48410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000" b="0">
                <a:solidFill>
                  <a:srgbClr val="647486"/>
                </a:solidFill>
                <a:latin typeface="Aptos"/>
              </a:defRPr>
            </a:pPr>
            <a:r>
              <a:rPr lang="es-ES" sz="1400" noProof="0" dirty="0"/>
              <a:t>n=971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68680" y="3497580"/>
            <a:ext cx="578685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100" b="0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España</a:t>
            </a:r>
          </a:p>
        </p:txBody>
      </p:sp>
      <p:sp>
        <p:nvSpPr>
          <p:cNvPr id="52" name="Rectangle 51"/>
          <p:cNvSpPr/>
          <p:nvPr/>
        </p:nvSpPr>
        <p:spPr>
          <a:xfrm>
            <a:off x="2862072" y="3520440"/>
            <a:ext cx="3700906" cy="205740"/>
          </a:xfrm>
          <a:prstGeom prst="rect">
            <a:avLst/>
          </a:prstGeom>
          <a:solidFill>
            <a:srgbClr val="B8C5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53" name="TextBox 52"/>
          <p:cNvSpPr txBox="1"/>
          <p:nvPr/>
        </p:nvSpPr>
        <p:spPr>
          <a:xfrm>
            <a:off x="4541003" y="3543300"/>
            <a:ext cx="343044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50%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562978" y="3520440"/>
            <a:ext cx="2737025" cy="205740"/>
          </a:xfrm>
          <a:prstGeom prst="rect">
            <a:avLst/>
          </a:prstGeom>
          <a:solidFill>
            <a:srgbClr val="44A4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55" name="TextBox 54"/>
          <p:cNvSpPr txBox="1"/>
          <p:nvPr/>
        </p:nvSpPr>
        <p:spPr>
          <a:xfrm>
            <a:off x="7759969" y="3543300"/>
            <a:ext cx="343044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FFFFFF"/>
                </a:solidFill>
                <a:latin typeface="Aptos"/>
              </a:defRPr>
            </a:pPr>
            <a:r>
              <a:rPr lang="es-ES" sz="1400" noProof="0" dirty="0"/>
              <a:t>37%</a:t>
            </a:r>
          </a:p>
        </p:txBody>
      </p:sp>
      <p:sp>
        <p:nvSpPr>
          <p:cNvPr id="56" name="Rectangle 55"/>
          <p:cNvSpPr/>
          <p:nvPr/>
        </p:nvSpPr>
        <p:spPr>
          <a:xfrm>
            <a:off x="9300003" y="3520440"/>
            <a:ext cx="736021" cy="205740"/>
          </a:xfrm>
          <a:prstGeom prst="rect">
            <a:avLst/>
          </a:prstGeom>
          <a:solidFill>
            <a:srgbClr val="E7A2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57" name="TextBox 56"/>
          <p:cNvSpPr txBox="1"/>
          <p:nvPr/>
        </p:nvSpPr>
        <p:spPr>
          <a:xfrm>
            <a:off x="9496492" y="3543300"/>
            <a:ext cx="343044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10%</a:t>
            </a:r>
          </a:p>
        </p:txBody>
      </p:sp>
      <p:sp>
        <p:nvSpPr>
          <p:cNvPr id="58" name="Rectangle 57"/>
          <p:cNvSpPr/>
          <p:nvPr/>
        </p:nvSpPr>
        <p:spPr>
          <a:xfrm>
            <a:off x="10036025" y="3520440"/>
            <a:ext cx="205254" cy="205740"/>
          </a:xfrm>
          <a:prstGeom prst="rect">
            <a:avLst/>
          </a:prstGeom>
          <a:solidFill>
            <a:srgbClr val="2753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59" name="TextBox 58"/>
          <p:cNvSpPr txBox="1"/>
          <p:nvPr/>
        </p:nvSpPr>
        <p:spPr>
          <a:xfrm>
            <a:off x="10451592" y="3497580"/>
            <a:ext cx="631583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000" b="0">
                <a:solidFill>
                  <a:srgbClr val="647486"/>
                </a:solidFill>
                <a:latin typeface="Aptos"/>
              </a:defRPr>
            </a:pPr>
            <a:r>
              <a:rPr lang="es-ES" sz="1400" noProof="0" dirty="0"/>
              <a:t>n=8.161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685800" y="3822191"/>
            <a:ext cx="10881360" cy="347472"/>
          </a:xfrm>
          <a:prstGeom prst="roundRect">
            <a:avLst/>
          </a:prstGeom>
          <a:solidFill>
            <a:srgbClr val="EAF0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61" name="TextBox 60"/>
          <p:cNvSpPr txBox="1"/>
          <p:nvPr/>
        </p:nvSpPr>
        <p:spPr>
          <a:xfrm>
            <a:off x="850392" y="3886200"/>
            <a:ext cx="2391039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200" b="1">
                <a:solidFill>
                  <a:srgbClr val="17324B"/>
                </a:solidFill>
                <a:latin typeface="Aptos"/>
              </a:defRPr>
            </a:pPr>
            <a:r>
              <a:rPr lang="es-ES" sz="1400" noProof="0" dirty="0"/>
              <a:t>SERVICIOS TIC  ·  CNAE 61–63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68680" y="4293107"/>
            <a:ext cx="821443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100" b="1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Andalucía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862072" y="4315967"/>
            <a:ext cx="4311010" cy="205740"/>
          </a:xfrm>
          <a:prstGeom prst="rect">
            <a:avLst/>
          </a:prstGeom>
          <a:solidFill>
            <a:srgbClr val="B8C5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64" name="TextBox 63"/>
          <p:cNvSpPr txBox="1"/>
          <p:nvPr/>
        </p:nvSpPr>
        <p:spPr>
          <a:xfrm>
            <a:off x="4846055" y="4338827"/>
            <a:ext cx="343044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58%</a:t>
            </a:r>
          </a:p>
        </p:txBody>
      </p:sp>
      <p:sp>
        <p:nvSpPr>
          <p:cNvPr id="65" name="Rectangle 64"/>
          <p:cNvSpPr/>
          <p:nvPr/>
        </p:nvSpPr>
        <p:spPr>
          <a:xfrm>
            <a:off x="7173082" y="4315967"/>
            <a:ext cx="2239654" cy="205740"/>
          </a:xfrm>
          <a:prstGeom prst="rect">
            <a:avLst/>
          </a:prstGeom>
          <a:solidFill>
            <a:srgbClr val="44A4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66" name="TextBox 65"/>
          <p:cNvSpPr txBox="1"/>
          <p:nvPr/>
        </p:nvSpPr>
        <p:spPr>
          <a:xfrm>
            <a:off x="8121387" y="4338827"/>
            <a:ext cx="343044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FFFFFF"/>
                </a:solidFill>
                <a:latin typeface="Aptos"/>
              </a:defRPr>
            </a:pPr>
            <a:r>
              <a:rPr lang="es-ES" sz="1400" noProof="0" dirty="0"/>
              <a:t>30%</a:t>
            </a:r>
          </a:p>
        </p:txBody>
      </p:sp>
      <p:sp>
        <p:nvSpPr>
          <p:cNvPr id="67" name="Rectangle 66"/>
          <p:cNvSpPr/>
          <p:nvPr/>
        </p:nvSpPr>
        <p:spPr>
          <a:xfrm>
            <a:off x="9412737" y="4315967"/>
            <a:ext cx="634352" cy="205740"/>
          </a:xfrm>
          <a:prstGeom prst="rect">
            <a:avLst/>
          </a:prstGeom>
          <a:solidFill>
            <a:srgbClr val="E7A2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68" name="TextBox 67"/>
          <p:cNvSpPr txBox="1"/>
          <p:nvPr/>
        </p:nvSpPr>
        <p:spPr>
          <a:xfrm>
            <a:off x="9606484" y="4338827"/>
            <a:ext cx="246862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9%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0047090" y="4315967"/>
            <a:ext cx="194189" cy="205740"/>
          </a:xfrm>
          <a:prstGeom prst="rect">
            <a:avLst/>
          </a:prstGeom>
          <a:solidFill>
            <a:srgbClr val="2753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70" name="TextBox 69"/>
          <p:cNvSpPr txBox="1"/>
          <p:nvPr/>
        </p:nvSpPr>
        <p:spPr>
          <a:xfrm>
            <a:off x="10451592" y="4293107"/>
            <a:ext cx="48410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000" b="0">
                <a:solidFill>
                  <a:srgbClr val="647486"/>
                </a:solidFill>
                <a:latin typeface="Aptos"/>
              </a:defRPr>
            </a:pPr>
            <a:r>
              <a:rPr lang="es-ES" sz="1400" noProof="0" dirty="0"/>
              <a:t>n=570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68680" y="4645151"/>
            <a:ext cx="541815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100" b="0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Madrid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862072" y="4668011"/>
            <a:ext cx="3651075" cy="205740"/>
          </a:xfrm>
          <a:prstGeom prst="rect">
            <a:avLst/>
          </a:prstGeom>
          <a:solidFill>
            <a:srgbClr val="B8C5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73" name="TextBox 72"/>
          <p:cNvSpPr txBox="1"/>
          <p:nvPr/>
        </p:nvSpPr>
        <p:spPr>
          <a:xfrm>
            <a:off x="4516088" y="4690871"/>
            <a:ext cx="343044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49%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513147" y="4668011"/>
            <a:ext cx="2227339" cy="205740"/>
          </a:xfrm>
          <a:prstGeom prst="rect">
            <a:avLst/>
          </a:prstGeom>
          <a:solidFill>
            <a:srgbClr val="44A4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75" name="TextBox 74"/>
          <p:cNvSpPr txBox="1"/>
          <p:nvPr/>
        </p:nvSpPr>
        <p:spPr>
          <a:xfrm>
            <a:off x="7455295" y="4690871"/>
            <a:ext cx="343044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FFFFFF"/>
                </a:solidFill>
                <a:latin typeface="Aptos"/>
              </a:defRPr>
            </a:pPr>
            <a:r>
              <a:rPr lang="es-ES" sz="1400" noProof="0" dirty="0"/>
              <a:t>30%</a:t>
            </a:r>
          </a:p>
        </p:txBody>
      </p:sp>
      <p:sp>
        <p:nvSpPr>
          <p:cNvPr id="76" name="Rectangle 75"/>
          <p:cNvSpPr/>
          <p:nvPr/>
        </p:nvSpPr>
        <p:spPr>
          <a:xfrm>
            <a:off x="8740486" y="4668011"/>
            <a:ext cx="1023768" cy="205740"/>
          </a:xfrm>
          <a:prstGeom prst="rect">
            <a:avLst/>
          </a:prstGeom>
          <a:solidFill>
            <a:srgbClr val="E7A2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77" name="TextBox 76"/>
          <p:cNvSpPr txBox="1"/>
          <p:nvPr/>
        </p:nvSpPr>
        <p:spPr>
          <a:xfrm>
            <a:off x="9080848" y="4690871"/>
            <a:ext cx="343044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14%</a:t>
            </a:r>
          </a:p>
        </p:txBody>
      </p:sp>
      <p:sp>
        <p:nvSpPr>
          <p:cNvPr id="78" name="Rectangle 77"/>
          <p:cNvSpPr/>
          <p:nvPr/>
        </p:nvSpPr>
        <p:spPr>
          <a:xfrm>
            <a:off x="9764255" y="4668011"/>
            <a:ext cx="477024" cy="205740"/>
          </a:xfrm>
          <a:prstGeom prst="rect">
            <a:avLst/>
          </a:prstGeom>
          <a:solidFill>
            <a:srgbClr val="2753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79" name="TextBox 78"/>
          <p:cNvSpPr txBox="1"/>
          <p:nvPr/>
        </p:nvSpPr>
        <p:spPr>
          <a:xfrm>
            <a:off x="9764255" y="4690871"/>
            <a:ext cx="65" cy="61555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endParaRPr lang="es-ES" sz="4000" noProof="0" dirty="0"/>
          </a:p>
        </p:txBody>
      </p:sp>
      <p:sp>
        <p:nvSpPr>
          <p:cNvPr id="80" name="TextBox 79"/>
          <p:cNvSpPr txBox="1"/>
          <p:nvPr/>
        </p:nvSpPr>
        <p:spPr>
          <a:xfrm>
            <a:off x="10451592" y="4645151"/>
            <a:ext cx="631583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000" b="0">
                <a:solidFill>
                  <a:srgbClr val="647486"/>
                </a:solidFill>
                <a:latin typeface="Aptos"/>
              </a:defRPr>
            </a:pPr>
            <a:r>
              <a:rPr lang="es-ES" sz="1400" noProof="0" dirty="0"/>
              <a:t>n=2.011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868680" y="4997195"/>
            <a:ext cx="71583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100" b="0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Cataluña</a:t>
            </a:r>
          </a:p>
        </p:txBody>
      </p:sp>
      <p:sp>
        <p:nvSpPr>
          <p:cNvPr id="82" name="Rectangle 81"/>
          <p:cNvSpPr/>
          <p:nvPr/>
        </p:nvSpPr>
        <p:spPr>
          <a:xfrm>
            <a:off x="2862072" y="5020055"/>
            <a:ext cx="4229546" cy="205740"/>
          </a:xfrm>
          <a:prstGeom prst="rect">
            <a:avLst/>
          </a:prstGeom>
          <a:solidFill>
            <a:srgbClr val="B8C5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83" name="TextBox 82"/>
          <p:cNvSpPr txBox="1"/>
          <p:nvPr/>
        </p:nvSpPr>
        <p:spPr>
          <a:xfrm>
            <a:off x="4805323" y="5042915"/>
            <a:ext cx="343044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57%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091618" y="5020055"/>
            <a:ext cx="2329749" cy="205740"/>
          </a:xfrm>
          <a:prstGeom prst="rect">
            <a:avLst/>
          </a:prstGeom>
          <a:solidFill>
            <a:srgbClr val="44A4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85" name="TextBox 84"/>
          <p:cNvSpPr txBox="1"/>
          <p:nvPr/>
        </p:nvSpPr>
        <p:spPr>
          <a:xfrm>
            <a:off x="8084971" y="5042915"/>
            <a:ext cx="343044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FFFFFF"/>
                </a:solidFill>
                <a:latin typeface="Aptos"/>
              </a:defRPr>
            </a:pPr>
            <a:r>
              <a:rPr lang="es-ES" sz="1400" noProof="0" dirty="0"/>
              <a:t>32%</a:t>
            </a:r>
          </a:p>
        </p:txBody>
      </p:sp>
      <p:sp>
        <p:nvSpPr>
          <p:cNvPr id="86" name="Rectangle 85"/>
          <p:cNvSpPr/>
          <p:nvPr/>
        </p:nvSpPr>
        <p:spPr>
          <a:xfrm>
            <a:off x="9421368" y="5020055"/>
            <a:ext cx="649930" cy="205740"/>
          </a:xfrm>
          <a:prstGeom prst="rect">
            <a:avLst/>
          </a:prstGeom>
          <a:solidFill>
            <a:srgbClr val="E7A2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87" name="TextBox 86"/>
          <p:cNvSpPr txBox="1"/>
          <p:nvPr/>
        </p:nvSpPr>
        <p:spPr>
          <a:xfrm>
            <a:off x="9622903" y="5042915"/>
            <a:ext cx="246862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9%</a:t>
            </a:r>
          </a:p>
        </p:txBody>
      </p:sp>
      <p:sp>
        <p:nvSpPr>
          <p:cNvPr id="88" name="Rectangle 87"/>
          <p:cNvSpPr/>
          <p:nvPr/>
        </p:nvSpPr>
        <p:spPr>
          <a:xfrm>
            <a:off x="10071298" y="5020055"/>
            <a:ext cx="169981" cy="205740"/>
          </a:xfrm>
          <a:prstGeom prst="rect">
            <a:avLst/>
          </a:prstGeom>
          <a:solidFill>
            <a:srgbClr val="2753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89" name="TextBox 88"/>
          <p:cNvSpPr txBox="1"/>
          <p:nvPr/>
        </p:nvSpPr>
        <p:spPr>
          <a:xfrm>
            <a:off x="10451592" y="4997195"/>
            <a:ext cx="631583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000" b="0">
                <a:solidFill>
                  <a:srgbClr val="647486"/>
                </a:solidFill>
                <a:latin typeface="Aptos"/>
              </a:defRPr>
            </a:pPr>
            <a:r>
              <a:rPr lang="es-ES" sz="1400" noProof="0" dirty="0"/>
              <a:t>n=1.476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868680" y="5349240"/>
            <a:ext cx="834331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100" b="0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País Vasco</a:t>
            </a:r>
          </a:p>
        </p:txBody>
      </p:sp>
      <p:sp>
        <p:nvSpPr>
          <p:cNvPr id="91" name="Rectangle 90"/>
          <p:cNvSpPr/>
          <p:nvPr/>
        </p:nvSpPr>
        <p:spPr>
          <a:xfrm>
            <a:off x="2862072" y="5372099"/>
            <a:ext cx="4165340" cy="205740"/>
          </a:xfrm>
          <a:prstGeom prst="rect">
            <a:avLst/>
          </a:prstGeom>
          <a:solidFill>
            <a:srgbClr val="B8C5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92" name="TextBox 91"/>
          <p:cNvSpPr txBox="1"/>
          <p:nvPr/>
        </p:nvSpPr>
        <p:spPr>
          <a:xfrm>
            <a:off x="4773220" y="5394959"/>
            <a:ext cx="343044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56%</a:t>
            </a:r>
          </a:p>
        </p:txBody>
      </p:sp>
      <p:sp>
        <p:nvSpPr>
          <p:cNvPr id="93" name="Rectangle 92"/>
          <p:cNvSpPr/>
          <p:nvPr/>
        </p:nvSpPr>
        <p:spPr>
          <a:xfrm>
            <a:off x="7027412" y="5372099"/>
            <a:ext cx="2325824" cy="205740"/>
          </a:xfrm>
          <a:prstGeom prst="rect">
            <a:avLst/>
          </a:prstGeom>
          <a:solidFill>
            <a:srgbClr val="44A4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94" name="TextBox 93"/>
          <p:cNvSpPr txBox="1"/>
          <p:nvPr/>
        </p:nvSpPr>
        <p:spPr>
          <a:xfrm>
            <a:off x="8018802" y="5394959"/>
            <a:ext cx="343044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FFFFFF"/>
                </a:solidFill>
                <a:latin typeface="Aptos"/>
              </a:defRPr>
            </a:pPr>
            <a:r>
              <a:rPr lang="es-ES" sz="1400" noProof="0" dirty="0"/>
              <a:t>32%</a:t>
            </a:r>
          </a:p>
        </p:txBody>
      </p:sp>
      <p:sp>
        <p:nvSpPr>
          <p:cNvPr id="95" name="Rectangle 94"/>
          <p:cNvSpPr/>
          <p:nvPr/>
        </p:nvSpPr>
        <p:spPr>
          <a:xfrm>
            <a:off x="9353237" y="5372099"/>
            <a:ext cx="592028" cy="205740"/>
          </a:xfrm>
          <a:prstGeom prst="rect">
            <a:avLst/>
          </a:prstGeom>
          <a:solidFill>
            <a:srgbClr val="E7A2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96" name="TextBox 95"/>
          <p:cNvSpPr txBox="1"/>
          <p:nvPr/>
        </p:nvSpPr>
        <p:spPr>
          <a:xfrm>
            <a:off x="9525822" y="5394959"/>
            <a:ext cx="246862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8%</a:t>
            </a:r>
          </a:p>
        </p:txBody>
      </p:sp>
      <p:sp>
        <p:nvSpPr>
          <p:cNvPr id="97" name="Rectangle 96"/>
          <p:cNvSpPr/>
          <p:nvPr/>
        </p:nvSpPr>
        <p:spPr>
          <a:xfrm>
            <a:off x="9945265" y="5372099"/>
            <a:ext cx="296014" cy="205740"/>
          </a:xfrm>
          <a:prstGeom prst="rect">
            <a:avLst/>
          </a:prstGeom>
          <a:solidFill>
            <a:srgbClr val="2753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98" name="TextBox 97"/>
          <p:cNvSpPr txBox="1"/>
          <p:nvPr/>
        </p:nvSpPr>
        <p:spPr>
          <a:xfrm>
            <a:off x="10451592" y="5349240"/>
            <a:ext cx="48410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000" b="0">
                <a:solidFill>
                  <a:srgbClr val="647486"/>
                </a:solidFill>
                <a:latin typeface="Aptos"/>
              </a:defRPr>
            </a:pPr>
            <a:r>
              <a:rPr lang="es-ES" sz="1400" noProof="0" dirty="0"/>
              <a:t>n=349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868680" y="5701283"/>
            <a:ext cx="578685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100" b="0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España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2862072" y="5724143"/>
            <a:ext cx="4250141" cy="205740"/>
          </a:xfrm>
          <a:prstGeom prst="rect">
            <a:avLst/>
          </a:prstGeom>
          <a:solidFill>
            <a:srgbClr val="B8C5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101" name="TextBox 100"/>
          <p:cNvSpPr txBox="1"/>
          <p:nvPr/>
        </p:nvSpPr>
        <p:spPr>
          <a:xfrm>
            <a:off x="4815620" y="5747003"/>
            <a:ext cx="343044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58%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7112213" y="5724143"/>
            <a:ext cx="2183609" cy="205740"/>
          </a:xfrm>
          <a:prstGeom prst="rect">
            <a:avLst/>
          </a:prstGeom>
          <a:solidFill>
            <a:srgbClr val="44A4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103" name="TextBox 102"/>
          <p:cNvSpPr txBox="1"/>
          <p:nvPr/>
        </p:nvSpPr>
        <p:spPr>
          <a:xfrm>
            <a:off x="8032496" y="5747003"/>
            <a:ext cx="343044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FFFFFF"/>
                </a:solidFill>
                <a:latin typeface="Aptos"/>
              </a:defRPr>
            </a:pPr>
            <a:r>
              <a:rPr lang="es-ES" sz="1400" noProof="0" dirty="0"/>
              <a:t>30%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9295822" y="5724143"/>
            <a:ext cx="694734" cy="205740"/>
          </a:xfrm>
          <a:prstGeom prst="rect">
            <a:avLst/>
          </a:prstGeom>
          <a:solidFill>
            <a:srgbClr val="E7A2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105" name="TextBox 104"/>
          <p:cNvSpPr txBox="1"/>
          <p:nvPr/>
        </p:nvSpPr>
        <p:spPr>
          <a:xfrm>
            <a:off x="9519759" y="5747003"/>
            <a:ext cx="246862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defRPr sz="860" b="1">
                <a:solidFill>
                  <a:srgbClr val="24364A"/>
                </a:solidFill>
                <a:latin typeface="Aptos"/>
              </a:defRPr>
            </a:pPr>
            <a:r>
              <a:rPr lang="es-ES" sz="1400" noProof="0" dirty="0"/>
              <a:t>9%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9990557" y="5724143"/>
            <a:ext cx="250722" cy="205740"/>
          </a:xfrm>
          <a:prstGeom prst="rect">
            <a:avLst/>
          </a:prstGeom>
          <a:solidFill>
            <a:srgbClr val="2753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000" noProof="0" dirty="0"/>
          </a:p>
        </p:txBody>
      </p:sp>
      <p:sp>
        <p:nvSpPr>
          <p:cNvPr id="107" name="TextBox 106"/>
          <p:cNvSpPr txBox="1"/>
          <p:nvPr/>
        </p:nvSpPr>
        <p:spPr>
          <a:xfrm>
            <a:off x="10451592" y="5701283"/>
            <a:ext cx="631583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000" b="0">
                <a:solidFill>
                  <a:srgbClr val="647486"/>
                </a:solidFill>
                <a:latin typeface="Aptos"/>
              </a:defRPr>
            </a:pPr>
            <a:r>
              <a:rPr lang="es-ES" sz="1400" noProof="0" dirty="0"/>
              <a:t>n=6.681</a:t>
            </a:r>
          </a:p>
        </p:txBody>
      </p:sp>
      <p:sp>
        <p:nvSpPr>
          <p:cNvPr id="108" name="Rounded Rectangle 107"/>
          <p:cNvSpPr/>
          <p:nvPr/>
        </p:nvSpPr>
        <p:spPr>
          <a:xfrm>
            <a:off x="685800" y="6117336"/>
            <a:ext cx="10899648" cy="338328"/>
          </a:xfrm>
          <a:prstGeom prst="roundRect">
            <a:avLst/>
          </a:prstGeom>
          <a:solidFill>
            <a:srgbClr val="F1F5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09" name="TextBox 108"/>
          <p:cNvSpPr txBox="1"/>
          <p:nvPr/>
        </p:nvSpPr>
        <p:spPr>
          <a:xfrm>
            <a:off x="832104" y="6185916"/>
            <a:ext cx="7619073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010" b="0">
                <a:solidFill>
                  <a:srgbClr val="17324B"/>
                </a:solidFill>
                <a:latin typeface="Aptos"/>
              </a:defRPr>
            </a:pPr>
            <a:r>
              <a:rPr lang="es-ES" sz="1200" noProof="0" dirty="0"/>
              <a:t>Lectura: la composición por tamaños depende del sector; Madrid destaca por el peso de empresas grandes en TIC.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694944" y="6574536"/>
            <a:ext cx="10972800" cy="17373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830" b="0">
                <a:solidFill>
                  <a:srgbClr val="647486"/>
                </a:solidFill>
                <a:latin typeface="Aptos"/>
              </a:defRPr>
            </a:pPr>
            <a:r>
              <a:rPr lang="es-ES" noProof="0" dirty="0"/>
              <a:t>Fuente: elaboración propia con SABI. Empresas activas; ingresos, empleados y ROA conocidos en 2018–2024. Microempresas calculadas por diferencia.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9969226" y="1946656"/>
            <a:ext cx="397546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lang="es-ES" sz="1400" b="1" noProof="0" dirty="0">
                <a:solidFill>
                  <a:srgbClr val="224C81"/>
                </a:solidFill>
                <a:latin typeface="Aptos"/>
              </a:rPr>
              <a:t>2.0%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9887433" y="2308860"/>
            <a:ext cx="397546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lang="es-ES" sz="1400" b="1" noProof="0" dirty="0">
                <a:solidFill>
                  <a:srgbClr val="224C81"/>
                </a:solidFill>
                <a:latin typeface="Aptos"/>
              </a:rPr>
              <a:t>4.2%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9960517" y="2650744"/>
            <a:ext cx="397546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lang="es-ES" sz="1400" b="1" noProof="0" dirty="0">
                <a:solidFill>
                  <a:srgbClr val="224C81"/>
                </a:solidFill>
                <a:latin typeface="Aptos"/>
              </a:rPr>
              <a:t>2.2%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9974112" y="3012948"/>
            <a:ext cx="397546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lang="es-ES" sz="1400" b="1" noProof="0" dirty="0">
                <a:solidFill>
                  <a:srgbClr val="224C81"/>
                </a:solidFill>
                <a:latin typeface="Aptos"/>
              </a:rPr>
              <a:t>1.9%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9939881" y="3364992"/>
            <a:ext cx="397546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lang="es-ES" sz="1400" b="1" noProof="0" dirty="0">
                <a:solidFill>
                  <a:srgbClr val="224C81"/>
                </a:solidFill>
                <a:latin typeface="Aptos"/>
              </a:rPr>
              <a:t>2.8%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9945413" y="4160519"/>
            <a:ext cx="397546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lang="es-ES" sz="1400" b="1" noProof="0" dirty="0">
                <a:solidFill>
                  <a:srgbClr val="224C81"/>
                </a:solidFill>
                <a:latin typeface="Aptos"/>
              </a:rPr>
              <a:t>2.6%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9803996" y="4512563"/>
            <a:ext cx="397546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lang="es-ES" sz="1400" b="1" noProof="0" dirty="0">
                <a:solidFill>
                  <a:srgbClr val="224C81"/>
                </a:solidFill>
                <a:latin typeface="Aptos"/>
              </a:rPr>
              <a:t>6.5%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9957517" y="4854447"/>
            <a:ext cx="397546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lang="es-ES" sz="1400" b="1" noProof="0" dirty="0">
                <a:solidFill>
                  <a:srgbClr val="224C81"/>
                </a:solidFill>
                <a:latin typeface="Aptos"/>
              </a:rPr>
              <a:t>2.3%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9894501" y="5206491"/>
            <a:ext cx="397546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lang="es-ES" sz="1400" b="1" noProof="0" dirty="0">
                <a:solidFill>
                  <a:srgbClr val="224C81"/>
                </a:solidFill>
                <a:latin typeface="Aptos"/>
              </a:rPr>
              <a:t>4.0%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9917147" y="5558535"/>
            <a:ext cx="397546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lang="es-ES" sz="1400" b="1" noProof="0" dirty="0">
                <a:solidFill>
                  <a:srgbClr val="224C81"/>
                </a:solidFill>
                <a:latin typeface="Aptos"/>
              </a:rPr>
              <a:t>3.4%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11292840" y="6492240"/>
            <a:ext cx="365760" cy="201168"/>
          </a:xfrm>
          <a:prstGeom prst="rect">
            <a:avLst/>
          </a:prstGeom>
          <a:noFill/>
        </p:spPr>
        <p:txBody>
          <a:bodyPr wrap="square" lIns="9144" tIns="0" rIns="9144" bIns="0">
            <a:spAutoFit/>
          </a:bodyPr>
          <a:lstStyle/>
          <a:p>
            <a:pPr algn="r"/>
            <a:r>
              <a:rPr sz="1000" b="0">
                <a:solidFill>
                  <a:srgbClr val="5A6472"/>
                </a:solidFill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05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247120" cy="457200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r>
              <a:t>10  |  Pequeñas empresas: diferencias territoriales de resultados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49808"/>
            <a:ext cx="11155680" cy="329184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>
              <a:defRPr sz="1100" b="0">
                <a:solidFill>
                  <a:srgbClr val="626F7F"/>
                </a:solidFill>
                <a:latin typeface="Aptos"/>
              </a:defRPr>
            </a:pPr>
            <a:r>
              <a:rPr lang="es-ES" noProof="0" dirty="0"/>
              <a:t>Empresas de 10–49 empleados en 2024 · Medianas de las empresas con datos completos en 2018–2024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7" y="1271016"/>
            <a:ext cx="11137392" cy="356616"/>
          </a:xfrm>
          <a:prstGeom prst="rect">
            <a:avLst/>
          </a:prstGeom>
          <a:solidFill>
            <a:srgbClr val="193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658368" y="1303019"/>
            <a:ext cx="10698480" cy="274320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ptos"/>
              </a:defRPr>
            </a:pPr>
            <a:r>
              <a:rPr lang="es-ES" noProof="0" dirty="0"/>
              <a:t>ALIMENTACIÓN Y BEBIDAS (CNAE 10–11)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700784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l">
              <a:defRPr sz="1019" b="1">
                <a:solidFill>
                  <a:srgbClr val="205F92"/>
                </a:solidFill>
                <a:latin typeface="Aptos"/>
              </a:defRPr>
            </a:pPr>
            <a:r>
              <a:rPr lang="es-ES" sz="1400" noProof="0" dirty="0"/>
              <a:t>Territorio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36592" y="1700784"/>
            <a:ext cx="169164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019" b="1">
                <a:solidFill>
                  <a:srgbClr val="205F92"/>
                </a:solidFill>
                <a:latin typeface="Aptos"/>
              </a:defRPr>
            </a:pPr>
            <a:r>
              <a:rPr lang="es-ES" sz="1400" noProof="0" dirty="0"/>
              <a:t>ROA 2024 (%)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0" y="1700784"/>
            <a:ext cx="2011680" cy="509370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019" b="1">
                <a:solidFill>
                  <a:srgbClr val="205F92"/>
                </a:solidFill>
                <a:latin typeface="Aptos"/>
              </a:defRPr>
            </a:pPr>
            <a:r>
              <a:rPr lang="es-ES" sz="1400" noProof="0" dirty="0"/>
              <a:t>Ingresos/empleado 2024 (miles €)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0" y="1700784"/>
            <a:ext cx="2560320" cy="509370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019" b="1">
                <a:solidFill>
                  <a:srgbClr val="205F92"/>
                </a:solidFill>
                <a:latin typeface="Aptos"/>
              </a:defRPr>
            </a:pPr>
            <a:r>
              <a:rPr lang="es-ES" sz="1400" noProof="0" dirty="0"/>
              <a:t>Variación ingresos medianos 2018–24 (%)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0352" y="2194560"/>
            <a:ext cx="11119104" cy="274320"/>
          </a:xfrm>
          <a:prstGeom prst="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2" name="TextBox 11"/>
          <p:cNvSpPr txBox="1"/>
          <p:nvPr/>
        </p:nvSpPr>
        <p:spPr>
          <a:xfrm>
            <a:off x="640080" y="2212848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l">
              <a:defRPr sz="1120" b="1">
                <a:solidFill>
                  <a:srgbClr val="19304C"/>
                </a:solidFill>
                <a:latin typeface="Aptos"/>
              </a:defRPr>
            </a:pPr>
            <a:r>
              <a:rPr lang="es-ES" sz="1400" noProof="0" dirty="0"/>
              <a:t>Andalucía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36592" y="2212848"/>
            <a:ext cx="169164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1">
                <a:solidFill>
                  <a:srgbClr val="19304C"/>
                </a:solidFill>
                <a:latin typeface="Aptos"/>
              </a:defRPr>
            </a:pPr>
            <a:r>
              <a:rPr lang="es-ES" sz="1400" noProof="0" dirty="0"/>
              <a:t>5,70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2212848"/>
            <a:ext cx="20116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1">
                <a:solidFill>
                  <a:srgbClr val="19304C"/>
                </a:solidFill>
                <a:latin typeface="Aptos"/>
              </a:defRPr>
            </a:pPr>
            <a:r>
              <a:rPr lang="es-ES" sz="1400" noProof="0" dirty="0"/>
              <a:t>122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0" y="2212848"/>
            <a:ext cx="256032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1">
                <a:solidFill>
                  <a:srgbClr val="19304C"/>
                </a:solidFill>
                <a:latin typeface="Aptos"/>
              </a:defRPr>
            </a:pPr>
            <a:r>
              <a:rPr lang="es-ES" sz="1400" noProof="0" dirty="0"/>
              <a:t>+38,6%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2473452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l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Cataluña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36592" y="2473452"/>
            <a:ext cx="169164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4,89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2473452"/>
            <a:ext cx="20116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155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0" y="2473452"/>
            <a:ext cx="256032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+41,4%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2734056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l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Castilla-La Mancha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36592" y="2734056"/>
            <a:ext cx="169164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5,47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92240" y="2734056"/>
            <a:ext cx="20116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183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0" y="2734056"/>
            <a:ext cx="256032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+41,3%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2994660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l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Castilla y León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36592" y="2994660"/>
            <a:ext cx="169164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5,59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92240" y="2994660"/>
            <a:ext cx="20116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208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86800" y="2994660"/>
            <a:ext cx="256032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+27,9%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3255263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l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España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36592" y="3255263"/>
            <a:ext cx="169164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5,27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92240" y="3255263"/>
            <a:ext cx="20116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153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686800" y="3255263"/>
            <a:ext cx="256032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+37,7%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21207" y="3639311"/>
            <a:ext cx="11137392" cy="356616"/>
          </a:xfrm>
          <a:prstGeom prst="rect">
            <a:avLst/>
          </a:prstGeom>
          <a:solidFill>
            <a:srgbClr val="193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33" name="TextBox 32"/>
          <p:cNvSpPr txBox="1"/>
          <p:nvPr/>
        </p:nvSpPr>
        <p:spPr>
          <a:xfrm>
            <a:off x="658368" y="3671315"/>
            <a:ext cx="10698480" cy="274320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ptos"/>
              </a:defRPr>
            </a:pPr>
            <a:r>
              <a:rPr lang="es-ES" noProof="0" dirty="0"/>
              <a:t>SERVICIOS TIC (CNAE 61–63)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0080" y="4069079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l">
              <a:defRPr sz="1019" b="1">
                <a:solidFill>
                  <a:srgbClr val="205F92"/>
                </a:solidFill>
                <a:latin typeface="Aptos"/>
              </a:defRPr>
            </a:pPr>
            <a:r>
              <a:rPr lang="es-ES" sz="1400" noProof="0" dirty="0"/>
              <a:t>Territorio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36592" y="4069079"/>
            <a:ext cx="169164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019" b="1">
                <a:solidFill>
                  <a:srgbClr val="205F92"/>
                </a:solidFill>
                <a:latin typeface="Aptos"/>
              </a:defRPr>
            </a:pPr>
            <a:r>
              <a:rPr lang="es-ES" sz="1400" noProof="0" dirty="0"/>
              <a:t>ROA 2024 (%)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92240" y="4069079"/>
            <a:ext cx="2011680" cy="509370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019" b="1">
                <a:solidFill>
                  <a:srgbClr val="205F92"/>
                </a:solidFill>
                <a:latin typeface="Aptos"/>
              </a:defRPr>
            </a:pPr>
            <a:r>
              <a:rPr lang="es-ES" sz="1400" noProof="0" dirty="0"/>
              <a:t>Ingresos/empleado 2024 (miles €)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686800" y="4069079"/>
            <a:ext cx="2560320" cy="509370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019" b="1">
                <a:solidFill>
                  <a:srgbClr val="205F92"/>
                </a:solidFill>
                <a:latin typeface="Aptos"/>
              </a:defRPr>
            </a:pPr>
            <a:r>
              <a:rPr lang="es-ES" sz="1400" noProof="0" dirty="0"/>
              <a:t>Variación ingresos medianos 2018–24 (%)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30352" y="4562856"/>
            <a:ext cx="11119104" cy="274320"/>
          </a:xfrm>
          <a:prstGeom prst="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39" name="TextBox 38"/>
          <p:cNvSpPr txBox="1"/>
          <p:nvPr/>
        </p:nvSpPr>
        <p:spPr>
          <a:xfrm>
            <a:off x="640080" y="4581144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l">
              <a:defRPr sz="1120" b="1">
                <a:solidFill>
                  <a:srgbClr val="19304C"/>
                </a:solidFill>
                <a:latin typeface="Aptos"/>
              </a:defRPr>
            </a:pPr>
            <a:r>
              <a:rPr lang="es-ES" sz="1400" noProof="0" dirty="0"/>
              <a:t>Andalucía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736592" y="4581144"/>
            <a:ext cx="169164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1">
                <a:solidFill>
                  <a:srgbClr val="19304C"/>
                </a:solidFill>
                <a:latin typeface="Aptos"/>
              </a:defRPr>
            </a:pPr>
            <a:r>
              <a:rPr lang="es-ES" sz="1400" noProof="0" dirty="0"/>
              <a:t>10,90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92240" y="4581144"/>
            <a:ext cx="20116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1">
                <a:solidFill>
                  <a:srgbClr val="19304C"/>
                </a:solidFill>
                <a:latin typeface="Aptos"/>
              </a:defRPr>
            </a:pPr>
            <a:r>
              <a:rPr lang="es-ES" sz="1400" noProof="0" dirty="0"/>
              <a:t>76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686800" y="4581144"/>
            <a:ext cx="256032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1">
                <a:solidFill>
                  <a:srgbClr val="19304C"/>
                </a:solidFill>
                <a:latin typeface="Aptos"/>
              </a:defRPr>
            </a:pPr>
            <a:r>
              <a:rPr lang="es-ES" sz="1400" noProof="0" dirty="0"/>
              <a:t>+111,8%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0080" y="4841748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l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Madrid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736592" y="4841748"/>
            <a:ext cx="169164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7,08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92240" y="4841748"/>
            <a:ext cx="20116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101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686800" y="4841748"/>
            <a:ext cx="256032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+69,5%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0080" y="5102352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l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Cataluña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736592" y="5102352"/>
            <a:ext cx="169164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7,87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92240" y="5102352"/>
            <a:ext cx="20116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96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686800" y="5102352"/>
            <a:ext cx="256032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+85,6%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0080" y="5362956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l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País Vasco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736592" y="5362956"/>
            <a:ext cx="169164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8,03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492240" y="5362956"/>
            <a:ext cx="20116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95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686800" y="5362956"/>
            <a:ext cx="256032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+105,4%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40080" y="5623559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l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España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736592" y="5623559"/>
            <a:ext cx="169164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8,00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492240" y="5623559"/>
            <a:ext cx="20116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90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686800" y="5623559"/>
            <a:ext cx="256032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+100,8%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76072" y="6108192"/>
            <a:ext cx="10972800" cy="484632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>
              <a:defRPr sz="900" b="0">
                <a:solidFill>
                  <a:srgbClr val="626F7F"/>
                </a:solidFill>
                <a:latin typeface="Aptos"/>
              </a:defRPr>
            </a:pPr>
            <a:r>
              <a:rPr lang="es-ES" noProof="0" dirty="0"/>
              <a:t>Fuente: SABI. Panel con información completa 2018–2024. Tamaño según empleo de 2024. La variación corresponde al cambio de la mediana de ingresos, no a la mediana del crecimiento individual.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1292840" y="6492240"/>
            <a:ext cx="365760" cy="201168"/>
          </a:xfrm>
          <a:prstGeom prst="rect">
            <a:avLst/>
          </a:prstGeom>
          <a:noFill/>
        </p:spPr>
        <p:txBody>
          <a:bodyPr wrap="square" lIns="9144" tIns="0" rIns="9144" bIns="0">
            <a:spAutoFit/>
          </a:bodyPr>
          <a:lstStyle/>
          <a:p>
            <a:pPr algn="r"/>
            <a:r>
              <a:rPr sz="1000" b="0">
                <a:solidFill>
                  <a:srgbClr val="5A6472"/>
                </a:solidFill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05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247120" cy="432426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r>
              <a:t>11  |  Medianas empresas: diferencias territoriales de resultados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49808"/>
            <a:ext cx="111556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>
              <a:defRPr sz="1100"/>
            </a:pPr>
            <a:r>
              <a:rPr lang="es-ES" sz="1400" noProof="0" dirty="0"/>
              <a:t>Empresas de 50–249 empleados en 2024 · Medianas de las empresas con datos completos en 2018–2024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7" y="1271016"/>
            <a:ext cx="11137392" cy="356616"/>
          </a:xfrm>
          <a:prstGeom prst="rect">
            <a:avLst/>
          </a:prstGeom>
          <a:solidFill>
            <a:srgbClr val="193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658368" y="1303019"/>
            <a:ext cx="10698480" cy="274320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ptos"/>
              </a:defRPr>
            </a:pPr>
            <a:r>
              <a:rPr lang="es-ES" noProof="0" dirty="0"/>
              <a:t>ALIMENTACIÓN Y BEBIDAS (CNAE 10–11)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700784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l">
              <a:defRPr sz="1019" b="1">
                <a:solidFill>
                  <a:srgbClr val="205F92"/>
                </a:solidFill>
                <a:latin typeface="Aptos"/>
              </a:defRPr>
            </a:pPr>
            <a:r>
              <a:rPr lang="es-ES" sz="1400" noProof="0" dirty="0"/>
              <a:t>Territorio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36592" y="1700784"/>
            <a:ext cx="169164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019" b="1">
                <a:solidFill>
                  <a:srgbClr val="205F92"/>
                </a:solidFill>
                <a:latin typeface="Aptos"/>
              </a:defRPr>
            </a:pPr>
            <a:r>
              <a:rPr lang="es-ES" sz="1400" noProof="0" dirty="0"/>
              <a:t>ROA 2024 (%)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0" y="1700784"/>
            <a:ext cx="2011680" cy="509370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019" b="1">
                <a:solidFill>
                  <a:srgbClr val="205F92"/>
                </a:solidFill>
                <a:latin typeface="Aptos"/>
              </a:defRPr>
            </a:pPr>
            <a:r>
              <a:rPr lang="es-ES" sz="1400" noProof="0" dirty="0"/>
              <a:t>Ingresos/empleado 2024 (miles €)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0" y="1700784"/>
            <a:ext cx="2560320" cy="509370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019" b="1">
                <a:solidFill>
                  <a:srgbClr val="205F92"/>
                </a:solidFill>
                <a:latin typeface="Aptos"/>
              </a:defRPr>
            </a:pPr>
            <a:r>
              <a:rPr lang="es-ES" sz="1400" noProof="0" dirty="0"/>
              <a:t>Variación ingresos medianos 2018–24 (%)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0352" y="2194560"/>
            <a:ext cx="11119104" cy="274320"/>
          </a:xfrm>
          <a:prstGeom prst="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noProof="0" dirty="0"/>
          </a:p>
        </p:txBody>
      </p:sp>
      <p:sp>
        <p:nvSpPr>
          <p:cNvPr id="12" name="TextBox 11"/>
          <p:cNvSpPr txBox="1"/>
          <p:nvPr/>
        </p:nvSpPr>
        <p:spPr>
          <a:xfrm>
            <a:off x="640080" y="2212848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l">
              <a:defRPr sz="1120" b="1">
                <a:solidFill>
                  <a:srgbClr val="19304C"/>
                </a:solidFill>
                <a:latin typeface="Aptos"/>
              </a:defRPr>
            </a:pPr>
            <a:r>
              <a:rPr lang="es-ES" sz="1400" noProof="0" dirty="0"/>
              <a:t>Andalucía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36592" y="2191304"/>
            <a:ext cx="169164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b="1" noProof="0" dirty="0"/>
              <a:t>7,19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2191304"/>
            <a:ext cx="201168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b="1" noProof="0" dirty="0"/>
              <a:t>202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0" y="2191304"/>
            <a:ext cx="256032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b="1" noProof="0" dirty="0"/>
              <a:t>+44,9%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2473452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l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Cataluña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36592" y="2451908"/>
            <a:ext cx="169164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noProof="0" dirty="0"/>
              <a:t>5,42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2451908"/>
            <a:ext cx="201168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noProof="0" dirty="0"/>
              <a:t>294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0" y="2451908"/>
            <a:ext cx="256032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noProof="0" dirty="0"/>
              <a:t>+52,0%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2734056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l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Castilla-La Mancha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36592" y="2712512"/>
            <a:ext cx="169164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noProof="0" dirty="0"/>
              <a:t>9,76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92240" y="2712512"/>
            <a:ext cx="201168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noProof="0" dirty="0"/>
              <a:t>368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0" y="2712512"/>
            <a:ext cx="256032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noProof="0" dirty="0"/>
              <a:t>+114,4%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2994660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l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Castilla y León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36592" y="2973116"/>
            <a:ext cx="169164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noProof="0" dirty="0"/>
              <a:t>8,31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92240" y="2973116"/>
            <a:ext cx="201168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noProof="0" dirty="0"/>
              <a:t>360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86800" y="2973116"/>
            <a:ext cx="256032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noProof="0" dirty="0"/>
              <a:t>+62,3%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3255263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l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España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36592" y="3233719"/>
            <a:ext cx="169164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noProof="0" dirty="0"/>
              <a:t>6,71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92240" y="3233719"/>
            <a:ext cx="201168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noProof="0" dirty="0"/>
              <a:t>277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686800" y="3233719"/>
            <a:ext cx="256032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noProof="0" dirty="0"/>
              <a:t>+57,3%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21207" y="3639311"/>
            <a:ext cx="11137392" cy="356616"/>
          </a:xfrm>
          <a:prstGeom prst="rect">
            <a:avLst/>
          </a:prstGeom>
          <a:solidFill>
            <a:srgbClr val="193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noProof="0" dirty="0"/>
          </a:p>
        </p:txBody>
      </p:sp>
      <p:sp>
        <p:nvSpPr>
          <p:cNvPr id="33" name="TextBox 32"/>
          <p:cNvSpPr txBox="1"/>
          <p:nvPr/>
        </p:nvSpPr>
        <p:spPr>
          <a:xfrm>
            <a:off x="658368" y="3671315"/>
            <a:ext cx="10698480" cy="274320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ptos"/>
              </a:defRPr>
            </a:pPr>
            <a:r>
              <a:rPr lang="es-ES" noProof="0" dirty="0"/>
              <a:t>SERVICIOS TIC (CNAE 61–63)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0080" y="4069079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l">
              <a:defRPr sz="1019" b="1">
                <a:solidFill>
                  <a:srgbClr val="205F92"/>
                </a:solidFill>
                <a:latin typeface="Aptos"/>
              </a:defRPr>
            </a:pPr>
            <a:r>
              <a:rPr lang="es-ES" sz="1400" noProof="0" dirty="0"/>
              <a:t>Territorio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36592" y="4069079"/>
            <a:ext cx="169164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019" b="1">
                <a:solidFill>
                  <a:srgbClr val="205F92"/>
                </a:solidFill>
                <a:latin typeface="Aptos"/>
              </a:defRPr>
            </a:pPr>
            <a:r>
              <a:rPr lang="es-ES" sz="1400" noProof="0" dirty="0"/>
              <a:t>ROA 2024 (%)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92240" y="4069079"/>
            <a:ext cx="2011680" cy="509370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019" b="1">
                <a:solidFill>
                  <a:srgbClr val="205F92"/>
                </a:solidFill>
                <a:latin typeface="Aptos"/>
              </a:defRPr>
            </a:pPr>
            <a:r>
              <a:rPr lang="es-ES" sz="1400" noProof="0" dirty="0"/>
              <a:t>Ingresos/empleado 2024 (miles €)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686800" y="4069079"/>
            <a:ext cx="2560320" cy="509370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019" b="1">
                <a:solidFill>
                  <a:srgbClr val="205F92"/>
                </a:solidFill>
                <a:latin typeface="Aptos"/>
              </a:defRPr>
            </a:pPr>
            <a:r>
              <a:rPr lang="es-ES" sz="1400" noProof="0" dirty="0"/>
              <a:t>Variación ingresos medianos 2018–24 (%)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30352" y="4562856"/>
            <a:ext cx="11119104" cy="274320"/>
          </a:xfrm>
          <a:prstGeom prst="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noProof="0" dirty="0"/>
          </a:p>
        </p:txBody>
      </p:sp>
      <p:sp>
        <p:nvSpPr>
          <p:cNvPr id="39" name="TextBox 38"/>
          <p:cNvSpPr txBox="1"/>
          <p:nvPr/>
        </p:nvSpPr>
        <p:spPr>
          <a:xfrm>
            <a:off x="640080" y="4581144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l">
              <a:defRPr sz="1120" b="1">
                <a:solidFill>
                  <a:srgbClr val="19304C"/>
                </a:solidFill>
                <a:latin typeface="Aptos"/>
              </a:defRPr>
            </a:pPr>
            <a:r>
              <a:rPr lang="es-ES" sz="1400" noProof="0" dirty="0"/>
              <a:t>Andalucía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736592" y="4559600"/>
            <a:ext cx="169164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b="1" noProof="0" dirty="0"/>
              <a:t>8,25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92240" y="4559600"/>
            <a:ext cx="201168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b="1" noProof="0" dirty="0"/>
              <a:t>77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686800" y="4559600"/>
            <a:ext cx="256032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b="1" noProof="0" dirty="0"/>
              <a:t>+236,5%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0080" y="4841748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l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Madrid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736592" y="4820204"/>
            <a:ext cx="169164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noProof="0" dirty="0"/>
              <a:t>7,62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92240" y="4820204"/>
            <a:ext cx="201168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noProof="0" dirty="0"/>
              <a:t>101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686800" y="4820204"/>
            <a:ext cx="256032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noProof="0" dirty="0"/>
              <a:t>+103,1%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0080" y="5102352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l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Cataluña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736592" y="5080808"/>
            <a:ext cx="169164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noProof="0" dirty="0"/>
              <a:t>8,32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92240" y="5080808"/>
            <a:ext cx="201168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noProof="0" dirty="0"/>
              <a:t>99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686800" y="5080808"/>
            <a:ext cx="256032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noProof="0" dirty="0"/>
              <a:t>+119,9%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0080" y="5362956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l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País Vasco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736592" y="5341412"/>
            <a:ext cx="169164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noProof="0" dirty="0"/>
              <a:t>8,04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492240" y="5341412"/>
            <a:ext cx="201168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noProof="0" dirty="0"/>
              <a:t>99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686800" y="5341412"/>
            <a:ext cx="256032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noProof="0" dirty="0"/>
              <a:t>+106,2%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40080" y="5623559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l">
              <a:defRPr sz="1120" b="0">
                <a:solidFill>
                  <a:srgbClr val="28323F"/>
                </a:solidFill>
                <a:latin typeface="Aptos"/>
              </a:defRPr>
            </a:pPr>
            <a:r>
              <a:rPr lang="es-ES" sz="1400" noProof="0" dirty="0"/>
              <a:t>España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736592" y="5602015"/>
            <a:ext cx="169164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noProof="0" dirty="0"/>
              <a:t>8,80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492240" y="5602015"/>
            <a:ext cx="201168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noProof="0" dirty="0"/>
              <a:t>92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686800" y="5602015"/>
            <a:ext cx="2560320" cy="293927"/>
          </a:xfrm>
          <a:prstGeom prst="rect">
            <a:avLst/>
          </a:prstGeom>
          <a:noFill/>
        </p:spPr>
        <p:txBody>
          <a:bodyPr wrap="square" lIns="54864" tIns="32004" anchor="ctr">
            <a:spAutoFit/>
          </a:bodyPr>
          <a:lstStyle/>
          <a:p>
            <a:pPr algn="ctr">
              <a:defRPr sz="1120"/>
            </a:pPr>
            <a:r>
              <a:rPr lang="es-ES" sz="1400" noProof="0" dirty="0"/>
              <a:t>+110,7%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76072" y="6108192"/>
            <a:ext cx="10972800" cy="484632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>
              <a:defRPr sz="900" b="0">
                <a:solidFill>
                  <a:srgbClr val="626F7F"/>
                </a:solidFill>
                <a:latin typeface="Aptos"/>
              </a:defRPr>
            </a:pPr>
            <a:r>
              <a:rPr lang="es-ES" noProof="0" dirty="0"/>
              <a:t>Fuente: SABI. Panel con información completa 2018–2024. Tamaño según empleo de 2024. La variación corresponde al cambio de la mediana de ingresos, no a la mediana del crecimiento individual.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1292840" y="6492240"/>
            <a:ext cx="365760" cy="201168"/>
          </a:xfrm>
          <a:prstGeom prst="rect">
            <a:avLst/>
          </a:prstGeom>
          <a:noFill/>
        </p:spPr>
        <p:txBody>
          <a:bodyPr wrap="square" lIns="9144" tIns="0" rIns="9144" bIns="0">
            <a:spAutoFit/>
          </a:bodyPr>
          <a:lstStyle/>
          <a:p>
            <a:pPr algn="r"/>
            <a:r>
              <a:rPr sz="1000" b="0">
                <a:solidFill>
                  <a:srgbClr val="5A6472"/>
                </a:solidFill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205F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247120" cy="432426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r>
              <a:t>12  |  Grandes empresas: diferencias territoriales de resultados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49808"/>
            <a:ext cx="111556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r>
              <a:rPr lang="es-ES" sz="1400" noProof="0" dirty="0"/>
              <a:t>Empresas de 250 o más empleados en 2024 · Medianas de empresas con datos completos en 2018–2024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7" y="1271016"/>
            <a:ext cx="11137392" cy="356616"/>
          </a:xfrm>
          <a:prstGeom prst="rect">
            <a:avLst/>
          </a:prstGeom>
          <a:solidFill>
            <a:srgbClr val="193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658368" y="1303019"/>
            <a:ext cx="10698480" cy="274320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ptos"/>
              </a:defRPr>
            </a:pPr>
            <a:r>
              <a:rPr lang="es-ES" sz="1200" noProof="0" dirty="0"/>
              <a:t>ALIMENTACIÓN Y BEBIDAS (CNAE 10–11)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700784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l">
              <a:defRPr sz="1019" b="1">
                <a:solidFill>
                  <a:srgbClr val="205F92"/>
                </a:solidFill>
                <a:latin typeface="Aptos"/>
              </a:defRPr>
            </a:pPr>
            <a:r>
              <a:rPr lang="es-ES" sz="1400" noProof="0" dirty="0"/>
              <a:t>Territorio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36592" y="1700784"/>
            <a:ext cx="169164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019" b="1">
                <a:solidFill>
                  <a:srgbClr val="205F92"/>
                </a:solidFill>
                <a:latin typeface="Aptos"/>
              </a:defRPr>
            </a:pPr>
            <a:r>
              <a:rPr lang="es-ES" sz="1400" noProof="0" dirty="0"/>
              <a:t>ROA 2024 (%)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0" y="1700784"/>
            <a:ext cx="2011680" cy="509370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019" b="1">
                <a:solidFill>
                  <a:srgbClr val="205F92"/>
                </a:solidFill>
                <a:latin typeface="Aptos"/>
              </a:defRPr>
            </a:pPr>
            <a:r>
              <a:rPr lang="es-ES" sz="1400" noProof="0" dirty="0"/>
              <a:t>Ingresos/empleado 2024 (miles €)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0" y="1700784"/>
            <a:ext cx="2560320" cy="509370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019" b="1">
                <a:solidFill>
                  <a:srgbClr val="205F92"/>
                </a:solidFill>
                <a:latin typeface="Aptos"/>
              </a:defRPr>
            </a:pPr>
            <a:r>
              <a:rPr lang="es-ES" sz="1400" noProof="0" dirty="0"/>
              <a:t>Variación ingresos medianos 2018–24 (%)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0352" y="2194560"/>
            <a:ext cx="11119104" cy="274320"/>
          </a:xfrm>
          <a:prstGeom prst="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200" noProof="0" dirty="0"/>
              <a:t>Andalucía  (n=23)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212848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r>
              <a:rPr lang="es-ES" sz="1400" noProof="0" dirty="0"/>
              <a:t>Andalucía  (n=23)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36592" y="2212848"/>
            <a:ext cx="169164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b="1" noProof="0" dirty="0"/>
              <a:t>7,09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2212848"/>
            <a:ext cx="20116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b="1" noProof="0" dirty="0"/>
              <a:t>423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0" y="2212848"/>
            <a:ext cx="256032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b="1" noProof="0" dirty="0"/>
              <a:t>+27,6%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2473452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r>
              <a:rPr lang="es-ES" sz="1400" noProof="0" dirty="0"/>
              <a:t>Cataluña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36592" y="2473452"/>
            <a:ext cx="169164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noProof="0" dirty="0"/>
              <a:t>5,87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2473452"/>
            <a:ext cx="20116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noProof="0" dirty="0"/>
              <a:t>393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0" y="2473452"/>
            <a:ext cx="256032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noProof="0" dirty="0"/>
              <a:t>+46,7%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2734056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r>
              <a:rPr lang="es-ES" sz="1400" noProof="0" dirty="0"/>
              <a:t>Castilla-La Mancha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36592" y="2734056"/>
            <a:ext cx="169164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noProof="0" dirty="0"/>
              <a:t>5,81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92240" y="2734056"/>
            <a:ext cx="20116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noProof="0" dirty="0"/>
              <a:t>321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0" y="2734056"/>
            <a:ext cx="256032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noProof="0" dirty="0"/>
              <a:t>+95,2%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2994660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r>
              <a:rPr lang="es-ES" sz="1400" noProof="0" dirty="0"/>
              <a:t>Castilla y León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36592" y="2994660"/>
            <a:ext cx="169164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noProof="0" dirty="0"/>
              <a:t>4,63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92240" y="2994660"/>
            <a:ext cx="20116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noProof="0" dirty="0"/>
              <a:t>446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86800" y="2994660"/>
            <a:ext cx="256032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noProof="0" dirty="0"/>
              <a:t>+67,4%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3255263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r>
              <a:rPr lang="es-ES" sz="1400" noProof="0" dirty="0"/>
              <a:t>España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36592" y="3255263"/>
            <a:ext cx="169164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noProof="0" dirty="0"/>
              <a:t>6,58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92240" y="3255263"/>
            <a:ext cx="20116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noProof="0" dirty="0"/>
              <a:t>368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686800" y="3255263"/>
            <a:ext cx="256032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noProof="0" dirty="0"/>
              <a:t>+62,4%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21207" y="3639311"/>
            <a:ext cx="11137392" cy="356616"/>
          </a:xfrm>
          <a:prstGeom prst="rect">
            <a:avLst/>
          </a:prstGeom>
          <a:solidFill>
            <a:srgbClr val="1930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33" name="TextBox 32"/>
          <p:cNvSpPr txBox="1"/>
          <p:nvPr/>
        </p:nvSpPr>
        <p:spPr>
          <a:xfrm>
            <a:off x="658368" y="3671315"/>
            <a:ext cx="10698480" cy="274320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ptos"/>
              </a:defRPr>
            </a:pPr>
            <a:r>
              <a:rPr lang="es-ES" sz="1200" noProof="0" dirty="0"/>
              <a:t>SERVICIOS TIC (CNAE 61–63)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0080" y="4069079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l">
              <a:defRPr sz="1019" b="1">
                <a:solidFill>
                  <a:srgbClr val="205F92"/>
                </a:solidFill>
                <a:latin typeface="Aptos"/>
              </a:defRPr>
            </a:pPr>
            <a:r>
              <a:rPr lang="es-ES" sz="1400" noProof="0" dirty="0"/>
              <a:t>Territorio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36592" y="4069079"/>
            <a:ext cx="169164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019" b="1">
                <a:solidFill>
                  <a:srgbClr val="205F92"/>
                </a:solidFill>
                <a:latin typeface="Aptos"/>
              </a:defRPr>
            </a:pPr>
            <a:r>
              <a:rPr lang="es-ES" sz="1400" noProof="0" dirty="0"/>
              <a:t>ROA 2024 (%)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92240" y="4069079"/>
            <a:ext cx="2011680" cy="509370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019" b="1">
                <a:solidFill>
                  <a:srgbClr val="205F92"/>
                </a:solidFill>
                <a:latin typeface="Aptos"/>
              </a:defRPr>
            </a:pPr>
            <a:r>
              <a:rPr lang="es-ES" sz="1400" noProof="0" dirty="0"/>
              <a:t>Ingresos/empleado 2024 (miles €)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686800" y="4069079"/>
            <a:ext cx="2560320" cy="509370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>
              <a:defRPr sz="1019" b="1">
                <a:solidFill>
                  <a:srgbClr val="205F92"/>
                </a:solidFill>
                <a:latin typeface="Aptos"/>
              </a:defRPr>
            </a:pPr>
            <a:r>
              <a:rPr lang="es-ES" sz="1400" noProof="0" dirty="0"/>
              <a:t>Variación ingresos medianos 2018–24 (%)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30352" y="4562856"/>
            <a:ext cx="11119104" cy="274320"/>
          </a:xfrm>
          <a:prstGeom prst="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200" noProof="0" dirty="0"/>
              <a:t>Andalucía  (n=15)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0080" y="4581144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r>
              <a:rPr lang="es-ES" sz="1400" noProof="0" dirty="0"/>
              <a:t>Andalucía  (n=15)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736592" y="4581144"/>
            <a:ext cx="169164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b="1" noProof="0" dirty="0"/>
              <a:t>14,48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92240" y="4581144"/>
            <a:ext cx="20116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b="1" noProof="0" dirty="0"/>
              <a:t>69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686800" y="4581144"/>
            <a:ext cx="256032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b="1" noProof="0" dirty="0"/>
              <a:t>+92,0%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0080" y="4841748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r>
              <a:rPr lang="es-ES" sz="1400" noProof="0" dirty="0"/>
              <a:t>Madrid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736592" y="4841748"/>
            <a:ext cx="169164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noProof="0" dirty="0"/>
              <a:t>7,20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92240" y="4841748"/>
            <a:ext cx="20116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noProof="0" dirty="0"/>
              <a:t>91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686800" y="4841748"/>
            <a:ext cx="256032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noProof="0" dirty="0"/>
              <a:t>+108,5%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0080" y="5102352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r>
              <a:rPr lang="es-ES" sz="1400" noProof="0" dirty="0"/>
              <a:t>Cataluña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736592" y="5102352"/>
            <a:ext cx="169164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noProof="0" dirty="0"/>
              <a:t>8,20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92240" y="5102352"/>
            <a:ext cx="20116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noProof="0" dirty="0"/>
              <a:t>123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686800" y="5102352"/>
            <a:ext cx="256032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noProof="0" dirty="0"/>
              <a:t>+98,4%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0080" y="5362956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r>
              <a:rPr lang="es-ES" sz="1400" noProof="0" dirty="0"/>
              <a:t>País Vasco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736592" y="5362956"/>
            <a:ext cx="169164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noProof="0" dirty="0"/>
              <a:t>5,73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492240" y="5362956"/>
            <a:ext cx="20116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noProof="0" dirty="0"/>
              <a:t>82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686800" y="5362956"/>
            <a:ext cx="256032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noProof="0" dirty="0"/>
              <a:t>+170,7%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40080" y="5623559"/>
            <a:ext cx="40690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r>
              <a:rPr lang="es-ES" sz="1400" noProof="0" dirty="0"/>
              <a:t>España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736592" y="5623559"/>
            <a:ext cx="169164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noProof="0" dirty="0"/>
              <a:t>8,19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492240" y="5623559"/>
            <a:ext cx="201168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noProof="0" dirty="0"/>
              <a:t>91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686800" y="5623559"/>
            <a:ext cx="2560320" cy="293927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pPr algn="ctr"/>
            <a:r>
              <a:rPr lang="es-ES" sz="1400" noProof="0" dirty="0"/>
              <a:t>+93,1%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76072" y="6108192"/>
            <a:ext cx="10972800" cy="484632"/>
          </a:xfrm>
          <a:prstGeom prst="rect">
            <a:avLst/>
          </a:prstGeom>
          <a:noFill/>
        </p:spPr>
        <p:txBody>
          <a:bodyPr wrap="square" lIns="54864" tIns="32004">
            <a:spAutoFit/>
          </a:bodyPr>
          <a:lstStyle/>
          <a:p>
            <a:r>
              <a:rPr lang="es-ES" sz="900" noProof="0" dirty="0"/>
              <a:t>Fuente: SABI. Panel completo 2018–2024; tamaño según empleo de 2024. Variación de la mediana de ingresos, no mediana de tasas individuales. N reducidos en algunos territorios.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1292840" y="6492240"/>
            <a:ext cx="365760" cy="201168"/>
          </a:xfrm>
          <a:prstGeom prst="rect">
            <a:avLst/>
          </a:prstGeom>
          <a:noFill/>
        </p:spPr>
        <p:txBody>
          <a:bodyPr wrap="square" lIns="9144" tIns="0" rIns="9144" bIns="0">
            <a:spAutoFit/>
          </a:bodyPr>
          <a:lstStyle/>
          <a:p>
            <a:pPr algn="r"/>
            <a:r>
              <a:rPr sz="1000" b="0">
                <a:solidFill>
                  <a:srgbClr val="5A6472"/>
                </a:solidFill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115568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13  |  Posición relativa de Andalucía: comparación con las comunidades de referencia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496" y="832104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5D6C7B"/>
                </a:solidFill>
                <a:latin typeface="Aptos"/>
              </a:defRPr>
            </a:pPr>
            <a:r>
              <a:rPr lang="es-ES" noProof="0" dirty="0"/>
              <a:t>Promedio simple de las tres comunidades de referencia · Empresas clasificadas por empleo en 2024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7512" y="1335024"/>
            <a:ext cx="107899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183048"/>
                </a:solidFill>
                <a:latin typeface="Aptos"/>
              </a:defRPr>
            </a:pPr>
            <a:r>
              <a:rPr lang="es-ES" noProof="0" dirty="0"/>
              <a:t>ALIMENTACIÓN Y BEBIDAS  ·  CNAE 10–11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54096" y="1773936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Rentabilidad (ROA)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25312" y="1773936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Crecimiento de ingresos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96528" y="1773936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Ingresos por empleado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67512" y="2258568"/>
            <a:ext cx="2084831" cy="338328"/>
          </a:xfrm>
          <a:prstGeom prst="roundRect">
            <a:avLst/>
          </a:prstGeom>
          <a:solidFill>
            <a:srgbClr val="ECF1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804672" y="2307843"/>
            <a:ext cx="18470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Pequeñas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054096" y="2258568"/>
            <a:ext cx="2606040" cy="338328"/>
          </a:xfrm>
          <a:prstGeom prst="roundRect">
            <a:avLst/>
          </a:prstGeom>
          <a:solidFill>
            <a:srgbClr val="F7DF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3054096" y="2299715"/>
            <a:ext cx="26060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400" noProof="0" dirty="0"/>
              <a:t>+0,4 </a:t>
            </a:r>
            <a:r>
              <a:rPr lang="es-ES" sz="1400" noProof="0" dirty="0" err="1"/>
              <a:t>p.p.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25312" y="2258568"/>
            <a:ext cx="2606040" cy="338328"/>
          </a:xfrm>
          <a:prstGeom prst="roundRect">
            <a:avLst/>
          </a:prstGeom>
          <a:solidFill>
            <a:srgbClr val="F7DF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noProof="0" dirty="0"/>
          </a:p>
        </p:txBody>
      </p:sp>
      <p:sp>
        <p:nvSpPr>
          <p:cNvPr id="13" name="TextBox 12"/>
          <p:cNvSpPr txBox="1"/>
          <p:nvPr/>
        </p:nvSpPr>
        <p:spPr>
          <a:xfrm>
            <a:off x="5925312" y="2299715"/>
            <a:ext cx="26060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400" noProof="0" dirty="0"/>
              <a:t>+1,8 </a:t>
            </a:r>
            <a:r>
              <a:rPr lang="es-ES" sz="1400" noProof="0" dirty="0" err="1"/>
              <a:t>p.p.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796528" y="2258568"/>
            <a:ext cx="2606040" cy="338328"/>
          </a:xfrm>
          <a:prstGeom prst="roundRect">
            <a:avLst/>
          </a:prstGeom>
          <a:solidFill>
            <a:srgbClr val="E8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noProof="0" dirty="0"/>
          </a:p>
        </p:txBody>
      </p:sp>
      <p:sp>
        <p:nvSpPr>
          <p:cNvPr id="15" name="TextBox 14"/>
          <p:cNvSpPr txBox="1"/>
          <p:nvPr/>
        </p:nvSpPr>
        <p:spPr>
          <a:xfrm>
            <a:off x="8796528" y="2299715"/>
            <a:ext cx="26060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400" noProof="0" dirty="0"/>
              <a:t>-33,0 %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67512" y="2651760"/>
            <a:ext cx="2084831" cy="338328"/>
          </a:xfrm>
          <a:prstGeom prst="roundRect">
            <a:avLst/>
          </a:prstGeom>
          <a:solidFill>
            <a:srgbClr val="ECF1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7" name="TextBox 16"/>
          <p:cNvSpPr txBox="1"/>
          <p:nvPr/>
        </p:nvSpPr>
        <p:spPr>
          <a:xfrm>
            <a:off x="804672" y="2690876"/>
            <a:ext cx="18470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Medianas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054096" y="2651760"/>
            <a:ext cx="2606040" cy="338328"/>
          </a:xfrm>
          <a:prstGeom prst="roundRect">
            <a:avLst/>
          </a:prstGeom>
          <a:solidFill>
            <a:srgbClr val="F7DF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noProof="0" dirty="0"/>
          </a:p>
        </p:txBody>
      </p:sp>
      <p:sp>
        <p:nvSpPr>
          <p:cNvPr id="19" name="TextBox 18"/>
          <p:cNvSpPr txBox="1"/>
          <p:nvPr/>
        </p:nvSpPr>
        <p:spPr>
          <a:xfrm>
            <a:off x="3054096" y="2692908"/>
            <a:ext cx="26060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400" noProof="0" dirty="0"/>
              <a:t>-0,6 </a:t>
            </a:r>
            <a:r>
              <a:rPr lang="es-ES" sz="1400" noProof="0" dirty="0" err="1"/>
              <a:t>p.p.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925312" y="2651760"/>
            <a:ext cx="2606040" cy="338328"/>
          </a:xfrm>
          <a:prstGeom prst="roundRect">
            <a:avLst/>
          </a:prstGeom>
          <a:solidFill>
            <a:srgbClr val="E8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noProof="0" dirty="0"/>
          </a:p>
        </p:txBody>
      </p:sp>
      <p:sp>
        <p:nvSpPr>
          <p:cNvPr id="21" name="TextBox 20"/>
          <p:cNvSpPr txBox="1"/>
          <p:nvPr/>
        </p:nvSpPr>
        <p:spPr>
          <a:xfrm>
            <a:off x="5925312" y="2692908"/>
            <a:ext cx="26060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400" noProof="0" dirty="0"/>
              <a:t>-31,4 </a:t>
            </a:r>
            <a:r>
              <a:rPr lang="es-ES" sz="1400" noProof="0" dirty="0" err="1"/>
              <a:t>p.p.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796528" y="2651760"/>
            <a:ext cx="2606040" cy="338328"/>
          </a:xfrm>
          <a:prstGeom prst="roundRect">
            <a:avLst/>
          </a:prstGeom>
          <a:solidFill>
            <a:srgbClr val="E8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noProof="0" dirty="0"/>
          </a:p>
        </p:txBody>
      </p:sp>
      <p:sp>
        <p:nvSpPr>
          <p:cNvPr id="23" name="TextBox 22"/>
          <p:cNvSpPr txBox="1"/>
          <p:nvPr/>
        </p:nvSpPr>
        <p:spPr>
          <a:xfrm>
            <a:off x="8796528" y="2692908"/>
            <a:ext cx="26060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400" noProof="0" dirty="0"/>
              <a:t>-40,7 %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67512" y="3044951"/>
            <a:ext cx="2084831" cy="338328"/>
          </a:xfrm>
          <a:prstGeom prst="roundRect">
            <a:avLst/>
          </a:prstGeom>
          <a:solidFill>
            <a:srgbClr val="ECF1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25" name="TextBox 24"/>
          <p:cNvSpPr txBox="1"/>
          <p:nvPr/>
        </p:nvSpPr>
        <p:spPr>
          <a:xfrm>
            <a:off x="804672" y="3084067"/>
            <a:ext cx="18470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Grandes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054096" y="3044951"/>
            <a:ext cx="2606040" cy="338328"/>
          </a:xfrm>
          <a:prstGeom prst="roundRect">
            <a:avLst/>
          </a:prstGeom>
          <a:solidFill>
            <a:srgbClr val="F7DF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noProof="0" dirty="0"/>
          </a:p>
        </p:txBody>
      </p:sp>
      <p:sp>
        <p:nvSpPr>
          <p:cNvPr id="27" name="TextBox 26"/>
          <p:cNvSpPr txBox="1"/>
          <p:nvPr/>
        </p:nvSpPr>
        <p:spPr>
          <a:xfrm>
            <a:off x="3054096" y="3086099"/>
            <a:ext cx="26060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400" noProof="0" dirty="0"/>
              <a:t>+1,7 </a:t>
            </a:r>
            <a:r>
              <a:rPr lang="es-ES" sz="1400" noProof="0" dirty="0" err="1"/>
              <a:t>p.p.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925312" y="3044951"/>
            <a:ext cx="2606040" cy="338328"/>
          </a:xfrm>
          <a:prstGeom prst="roundRect">
            <a:avLst/>
          </a:prstGeom>
          <a:solidFill>
            <a:srgbClr val="E8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noProof="0" dirty="0"/>
          </a:p>
        </p:txBody>
      </p:sp>
      <p:sp>
        <p:nvSpPr>
          <p:cNvPr id="29" name="TextBox 28"/>
          <p:cNvSpPr txBox="1"/>
          <p:nvPr/>
        </p:nvSpPr>
        <p:spPr>
          <a:xfrm>
            <a:off x="5925312" y="3086099"/>
            <a:ext cx="26060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400" noProof="0" dirty="0"/>
              <a:t>-42,1 </a:t>
            </a:r>
            <a:r>
              <a:rPr lang="es-ES" sz="1400" noProof="0" dirty="0" err="1"/>
              <a:t>p.p.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796528" y="3044951"/>
            <a:ext cx="2606040" cy="338328"/>
          </a:xfrm>
          <a:prstGeom prst="roundRect">
            <a:avLst/>
          </a:prstGeom>
          <a:solidFill>
            <a:srgbClr val="F7DF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noProof="0" dirty="0"/>
          </a:p>
        </p:txBody>
      </p:sp>
      <p:sp>
        <p:nvSpPr>
          <p:cNvPr id="31" name="TextBox 30"/>
          <p:cNvSpPr txBox="1"/>
          <p:nvPr/>
        </p:nvSpPr>
        <p:spPr>
          <a:xfrm>
            <a:off x="8796528" y="3086099"/>
            <a:ext cx="26060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400" noProof="0" dirty="0"/>
              <a:t>+9,4 %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7512" y="3694176"/>
            <a:ext cx="107899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183048"/>
                </a:solidFill>
                <a:latin typeface="Aptos"/>
              </a:defRPr>
            </a:pPr>
            <a:r>
              <a:rPr lang="es-ES" noProof="0" dirty="0"/>
              <a:t>SERVICIOS TIC  ·  CNAE 61–63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054096" y="4133087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183048"/>
                </a:solidFill>
                <a:latin typeface="Aptos"/>
              </a:defRPr>
            </a:pPr>
            <a:r>
              <a:rPr lang="es-ES" sz="1600" b="1" noProof="0" dirty="0">
                <a:solidFill>
                  <a:srgbClr val="183048"/>
                </a:solidFill>
                <a:latin typeface="Aptos"/>
              </a:rPr>
              <a:t>Rentabilidad (ROA)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925312" y="4133087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183048"/>
                </a:solidFill>
                <a:latin typeface="Aptos"/>
              </a:defRPr>
            </a:pPr>
            <a:r>
              <a:rPr lang="es-ES" sz="1600" b="1" noProof="0" dirty="0">
                <a:solidFill>
                  <a:srgbClr val="183048"/>
                </a:solidFill>
                <a:latin typeface="Aptos"/>
              </a:rPr>
              <a:t>Crecimiento</a:t>
            </a:r>
            <a:r>
              <a:rPr lang="es-ES" noProof="0" dirty="0"/>
              <a:t> </a:t>
            </a:r>
            <a:r>
              <a:rPr lang="es-ES" sz="1600" b="1" noProof="0" dirty="0">
                <a:solidFill>
                  <a:srgbClr val="183048"/>
                </a:solidFill>
                <a:latin typeface="Aptos"/>
              </a:rPr>
              <a:t>de ingresos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796528" y="4133087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183048"/>
                </a:solidFill>
                <a:latin typeface="Aptos"/>
              </a:defRPr>
            </a:pPr>
            <a:r>
              <a:rPr lang="es-ES" sz="1600" b="1" noProof="0" dirty="0">
                <a:solidFill>
                  <a:srgbClr val="183048"/>
                </a:solidFill>
                <a:latin typeface="Aptos"/>
              </a:rPr>
              <a:t>Ingresos por empleado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67512" y="4617720"/>
            <a:ext cx="2084831" cy="338328"/>
          </a:xfrm>
          <a:prstGeom prst="roundRect">
            <a:avLst/>
          </a:prstGeom>
          <a:solidFill>
            <a:srgbClr val="ECF1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37" name="TextBox 36"/>
          <p:cNvSpPr txBox="1"/>
          <p:nvPr/>
        </p:nvSpPr>
        <p:spPr>
          <a:xfrm>
            <a:off x="804672" y="4646676"/>
            <a:ext cx="18470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Pequeñas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3054096" y="4617720"/>
            <a:ext cx="2606040" cy="338328"/>
          </a:xfrm>
          <a:prstGeom prst="roundRect">
            <a:avLst/>
          </a:prstGeom>
          <a:solidFill>
            <a:srgbClr val="CBE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noProof="0" dirty="0"/>
          </a:p>
        </p:txBody>
      </p:sp>
      <p:sp>
        <p:nvSpPr>
          <p:cNvPr id="39" name="TextBox 38"/>
          <p:cNvSpPr txBox="1"/>
          <p:nvPr/>
        </p:nvSpPr>
        <p:spPr>
          <a:xfrm>
            <a:off x="3054096" y="4658868"/>
            <a:ext cx="26060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400" noProof="0" dirty="0"/>
              <a:t>+3,2 </a:t>
            </a:r>
            <a:r>
              <a:rPr lang="es-ES" sz="1400" noProof="0" dirty="0" err="1"/>
              <a:t>p.p.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925312" y="4617720"/>
            <a:ext cx="2606040" cy="338328"/>
          </a:xfrm>
          <a:prstGeom prst="roundRect">
            <a:avLst/>
          </a:prstGeom>
          <a:solidFill>
            <a:srgbClr val="CBE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noProof="0" dirty="0"/>
          </a:p>
        </p:txBody>
      </p:sp>
      <p:sp>
        <p:nvSpPr>
          <p:cNvPr id="41" name="TextBox 40"/>
          <p:cNvSpPr txBox="1"/>
          <p:nvPr/>
        </p:nvSpPr>
        <p:spPr>
          <a:xfrm>
            <a:off x="5925312" y="4658868"/>
            <a:ext cx="26060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400" noProof="0" dirty="0"/>
              <a:t>+25,0 </a:t>
            </a:r>
            <a:r>
              <a:rPr lang="es-ES" sz="1400" noProof="0" dirty="0" err="1"/>
              <a:t>p.p.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796528" y="4617720"/>
            <a:ext cx="2606040" cy="338328"/>
          </a:xfrm>
          <a:prstGeom prst="roundRect">
            <a:avLst/>
          </a:prstGeom>
          <a:solidFill>
            <a:srgbClr val="E8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noProof="0" dirty="0"/>
          </a:p>
        </p:txBody>
      </p:sp>
      <p:sp>
        <p:nvSpPr>
          <p:cNvPr id="43" name="TextBox 42"/>
          <p:cNvSpPr txBox="1"/>
          <p:nvPr/>
        </p:nvSpPr>
        <p:spPr>
          <a:xfrm>
            <a:off x="8796528" y="4658868"/>
            <a:ext cx="26060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400" noProof="0" dirty="0"/>
              <a:t>-21,9 %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67512" y="5010912"/>
            <a:ext cx="2084831" cy="338328"/>
          </a:xfrm>
          <a:prstGeom prst="roundRect">
            <a:avLst/>
          </a:prstGeom>
          <a:solidFill>
            <a:srgbClr val="ECF1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45" name="TextBox 44"/>
          <p:cNvSpPr txBox="1"/>
          <p:nvPr/>
        </p:nvSpPr>
        <p:spPr>
          <a:xfrm>
            <a:off x="804672" y="5039868"/>
            <a:ext cx="18470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Medianas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3054096" y="5010912"/>
            <a:ext cx="2606040" cy="338328"/>
          </a:xfrm>
          <a:prstGeom prst="roundRect">
            <a:avLst/>
          </a:prstGeom>
          <a:solidFill>
            <a:srgbClr val="F7DF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noProof="0" dirty="0"/>
          </a:p>
        </p:txBody>
      </p:sp>
      <p:sp>
        <p:nvSpPr>
          <p:cNvPr id="47" name="TextBox 46"/>
          <p:cNvSpPr txBox="1"/>
          <p:nvPr/>
        </p:nvSpPr>
        <p:spPr>
          <a:xfrm>
            <a:off x="3054096" y="5052059"/>
            <a:ext cx="26060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400" noProof="0" dirty="0"/>
              <a:t>+0,3 </a:t>
            </a:r>
            <a:r>
              <a:rPr lang="es-ES" sz="1400" noProof="0" dirty="0" err="1"/>
              <a:t>p.p.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925312" y="5010912"/>
            <a:ext cx="2606040" cy="338328"/>
          </a:xfrm>
          <a:prstGeom prst="roundRect">
            <a:avLst/>
          </a:prstGeom>
          <a:solidFill>
            <a:srgbClr val="CBE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noProof="0" dirty="0"/>
          </a:p>
        </p:txBody>
      </p:sp>
      <p:sp>
        <p:nvSpPr>
          <p:cNvPr id="49" name="TextBox 48"/>
          <p:cNvSpPr txBox="1"/>
          <p:nvPr/>
        </p:nvSpPr>
        <p:spPr>
          <a:xfrm>
            <a:off x="5925312" y="5052059"/>
            <a:ext cx="26060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400" noProof="0" dirty="0"/>
              <a:t>+126,8 </a:t>
            </a:r>
            <a:r>
              <a:rPr lang="es-ES" sz="1400" noProof="0" dirty="0" err="1"/>
              <a:t>p.p.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8796528" y="5010912"/>
            <a:ext cx="2606040" cy="338328"/>
          </a:xfrm>
          <a:prstGeom prst="roundRect">
            <a:avLst/>
          </a:prstGeom>
          <a:solidFill>
            <a:srgbClr val="E8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noProof="0" dirty="0"/>
          </a:p>
        </p:txBody>
      </p:sp>
      <p:sp>
        <p:nvSpPr>
          <p:cNvPr id="51" name="TextBox 50"/>
          <p:cNvSpPr txBox="1"/>
          <p:nvPr/>
        </p:nvSpPr>
        <p:spPr>
          <a:xfrm>
            <a:off x="8796528" y="5052059"/>
            <a:ext cx="26060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400" noProof="0" dirty="0"/>
              <a:t>-22,7 %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67512" y="5404104"/>
            <a:ext cx="2084831" cy="338328"/>
          </a:xfrm>
          <a:prstGeom prst="roundRect">
            <a:avLst/>
          </a:prstGeom>
          <a:solidFill>
            <a:srgbClr val="ECF1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53" name="TextBox 52"/>
          <p:cNvSpPr txBox="1"/>
          <p:nvPr/>
        </p:nvSpPr>
        <p:spPr>
          <a:xfrm>
            <a:off x="804672" y="5433060"/>
            <a:ext cx="18470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Grandes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3054096" y="5404104"/>
            <a:ext cx="2606040" cy="338328"/>
          </a:xfrm>
          <a:prstGeom prst="roundRect">
            <a:avLst/>
          </a:prstGeom>
          <a:solidFill>
            <a:srgbClr val="CBE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noProof="0" dirty="0"/>
          </a:p>
        </p:txBody>
      </p:sp>
      <p:sp>
        <p:nvSpPr>
          <p:cNvPr id="55" name="TextBox 54"/>
          <p:cNvSpPr txBox="1"/>
          <p:nvPr/>
        </p:nvSpPr>
        <p:spPr>
          <a:xfrm>
            <a:off x="3054096" y="5445252"/>
            <a:ext cx="26060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400" noProof="0" dirty="0"/>
              <a:t>+7,4 </a:t>
            </a:r>
            <a:r>
              <a:rPr lang="es-ES" sz="1400" noProof="0" dirty="0" err="1"/>
              <a:t>p.p.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925312" y="5404104"/>
            <a:ext cx="2606040" cy="338328"/>
          </a:xfrm>
          <a:prstGeom prst="roundRect">
            <a:avLst/>
          </a:prstGeom>
          <a:solidFill>
            <a:srgbClr val="E8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noProof="0" dirty="0"/>
          </a:p>
        </p:txBody>
      </p:sp>
      <p:sp>
        <p:nvSpPr>
          <p:cNvPr id="57" name="TextBox 56"/>
          <p:cNvSpPr txBox="1"/>
          <p:nvPr/>
        </p:nvSpPr>
        <p:spPr>
          <a:xfrm>
            <a:off x="5925312" y="5445252"/>
            <a:ext cx="26060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400" noProof="0" dirty="0"/>
              <a:t>-33,9 </a:t>
            </a:r>
            <a:r>
              <a:rPr lang="es-ES" sz="1400" noProof="0" dirty="0" err="1"/>
              <a:t>p.p.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8796528" y="5404104"/>
            <a:ext cx="2606040" cy="338328"/>
          </a:xfrm>
          <a:prstGeom prst="roundRect">
            <a:avLst/>
          </a:prstGeom>
          <a:solidFill>
            <a:srgbClr val="E8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noProof="0" dirty="0"/>
          </a:p>
        </p:txBody>
      </p:sp>
      <p:sp>
        <p:nvSpPr>
          <p:cNvPr id="59" name="TextBox 58"/>
          <p:cNvSpPr txBox="1"/>
          <p:nvPr/>
        </p:nvSpPr>
        <p:spPr>
          <a:xfrm>
            <a:off x="8796528" y="5445252"/>
            <a:ext cx="26060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400" noProof="0" dirty="0"/>
              <a:t>-30,1 %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914400" y="6190488"/>
            <a:ext cx="246888" cy="201168"/>
          </a:xfrm>
          <a:prstGeom prst="roundRect">
            <a:avLst/>
          </a:prstGeom>
          <a:solidFill>
            <a:srgbClr val="E8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61" name="TextBox 60"/>
          <p:cNvSpPr txBox="1"/>
          <p:nvPr/>
        </p:nvSpPr>
        <p:spPr>
          <a:xfrm>
            <a:off x="1191768" y="6140704"/>
            <a:ext cx="31089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Por debajo del umbral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4572000" y="6190488"/>
            <a:ext cx="246888" cy="201168"/>
          </a:xfrm>
          <a:prstGeom prst="roundRect">
            <a:avLst/>
          </a:prstGeom>
          <a:solidFill>
            <a:srgbClr val="F7DF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63" name="TextBox 62"/>
          <p:cNvSpPr txBox="1"/>
          <p:nvPr/>
        </p:nvSpPr>
        <p:spPr>
          <a:xfrm>
            <a:off x="4849368" y="6140704"/>
            <a:ext cx="31089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Valores próximos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7863840" y="6190488"/>
            <a:ext cx="246888" cy="201168"/>
          </a:xfrm>
          <a:prstGeom prst="roundRect">
            <a:avLst/>
          </a:prstGeom>
          <a:solidFill>
            <a:srgbClr val="CBE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65" name="TextBox 64"/>
          <p:cNvSpPr txBox="1"/>
          <p:nvPr/>
        </p:nvSpPr>
        <p:spPr>
          <a:xfrm>
            <a:off x="8141207" y="6140704"/>
            <a:ext cx="31089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Por encima del umbral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94360" y="6519672"/>
            <a:ext cx="109728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5D6C7B"/>
                </a:solidFill>
                <a:latin typeface="Aptos"/>
              </a:defRPr>
            </a:pPr>
            <a:r>
              <a:rPr lang="es-ES" noProof="0" dirty="0"/>
              <a:t>Criterios: ROA ±2 p.p.; crecimiento ±10 p.p.; ingresos/empleado ±15 %. Diferencias descriptivas, sin contraste de significación. Fuente: SABI.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1292840" y="6492240"/>
            <a:ext cx="365760" cy="201168"/>
          </a:xfrm>
          <a:prstGeom prst="rect">
            <a:avLst/>
          </a:prstGeom>
          <a:noFill/>
        </p:spPr>
        <p:txBody>
          <a:bodyPr wrap="square" lIns="9144" tIns="0" rIns="9144" bIns="0">
            <a:spAutoFit/>
          </a:bodyPr>
          <a:lstStyle/>
          <a:p>
            <a:pPr algn="r"/>
            <a:r>
              <a:rPr sz="1000" b="0">
                <a:solidFill>
                  <a:srgbClr val="5A6472"/>
                </a:solidFill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115568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14  |  Posición relativa de Andalucía: distancia a las mejores posiciones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496" y="832104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5D6C7B"/>
                </a:solidFill>
                <a:latin typeface="Aptos"/>
              </a:defRPr>
            </a:pPr>
            <a:r>
              <a:rPr lang="es-ES" noProof="0" dirty="0"/>
              <a:t>Mejor resultado de las tres comunidades en cada indicador y tamaño · Empresas clasificadas por empleo en 2024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7512" y="1335024"/>
            <a:ext cx="107899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183048"/>
                </a:solidFill>
                <a:latin typeface="Aptos"/>
              </a:defRPr>
            </a:pPr>
            <a:r>
              <a:rPr lang="es-ES" noProof="0" dirty="0"/>
              <a:t>ALIMENTACIÓN Y BEBIDAS  ·  CNAE 10–11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54096" y="1773936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Rentabilidad (ROA)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25312" y="1773936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Crecimiento de ingresos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96528" y="1773936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Ingresos por empleado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67512" y="2258568"/>
            <a:ext cx="2084831" cy="338328"/>
          </a:xfrm>
          <a:prstGeom prst="roundRect">
            <a:avLst/>
          </a:prstGeom>
          <a:solidFill>
            <a:srgbClr val="ECF1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804672" y="2267203"/>
            <a:ext cx="18470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Pequeñas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054096" y="2258568"/>
            <a:ext cx="2606040" cy="338328"/>
          </a:xfrm>
          <a:prstGeom prst="roundRect">
            <a:avLst/>
          </a:prstGeom>
          <a:solidFill>
            <a:srgbClr val="F7DF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3054096" y="2299715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+0,1 </a:t>
            </a:r>
            <a:r>
              <a:rPr lang="es-ES" sz="1600" noProof="0" dirty="0" err="1"/>
              <a:t>p.p.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25312" y="2258568"/>
            <a:ext cx="2606040" cy="338328"/>
          </a:xfrm>
          <a:prstGeom prst="roundRect">
            <a:avLst/>
          </a:prstGeom>
          <a:solidFill>
            <a:srgbClr val="F7DF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noProof="0" dirty="0"/>
          </a:p>
        </p:txBody>
      </p:sp>
      <p:sp>
        <p:nvSpPr>
          <p:cNvPr id="13" name="TextBox 12"/>
          <p:cNvSpPr txBox="1"/>
          <p:nvPr/>
        </p:nvSpPr>
        <p:spPr>
          <a:xfrm>
            <a:off x="5925312" y="2299715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-2,8 </a:t>
            </a:r>
            <a:r>
              <a:rPr lang="es-ES" sz="1600" noProof="0" dirty="0" err="1"/>
              <a:t>p.p.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796528" y="2258568"/>
            <a:ext cx="2606040" cy="338328"/>
          </a:xfrm>
          <a:prstGeom prst="roundRect">
            <a:avLst/>
          </a:prstGeom>
          <a:solidFill>
            <a:srgbClr val="E8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noProof="0" dirty="0"/>
          </a:p>
        </p:txBody>
      </p:sp>
      <p:sp>
        <p:nvSpPr>
          <p:cNvPr id="15" name="TextBox 14"/>
          <p:cNvSpPr txBox="1"/>
          <p:nvPr/>
        </p:nvSpPr>
        <p:spPr>
          <a:xfrm>
            <a:off x="8796528" y="2299715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-41,3 %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67512" y="2651760"/>
            <a:ext cx="2084831" cy="338328"/>
          </a:xfrm>
          <a:prstGeom prst="roundRect">
            <a:avLst/>
          </a:prstGeom>
          <a:solidFill>
            <a:srgbClr val="ECF1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noProof="0" dirty="0"/>
          </a:p>
        </p:txBody>
      </p:sp>
      <p:sp>
        <p:nvSpPr>
          <p:cNvPr id="17" name="TextBox 16"/>
          <p:cNvSpPr txBox="1"/>
          <p:nvPr/>
        </p:nvSpPr>
        <p:spPr>
          <a:xfrm>
            <a:off x="804672" y="2660396"/>
            <a:ext cx="18470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Medianas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054096" y="2651760"/>
            <a:ext cx="2606040" cy="338328"/>
          </a:xfrm>
          <a:prstGeom prst="roundRect">
            <a:avLst/>
          </a:prstGeom>
          <a:solidFill>
            <a:srgbClr val="E8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noProof="0" dirty="0"/>
          </a:p>
        </p:txBody>
      </p:sp>
      <p:sp>
        <p:nvSpPr>
          <p:cNvPr id="19" name="TextBox 18"/>
          <p:cNvSpPr txBox="1"/>
          <p:nvPr/>
        </p:nvSpPr>
        <p:spPr>
          <a:xfrm>
            <a:off x="3054096" y="2692908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-2,6 </a:t>
            </a:r>
            <a:r>
              <a:rPr lang="es-ES" sz="1600" noProof="0" dirty="0" err="1"/>
              <a:t>p.p.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925312" y="2651760"/>
            <a:ext cx="2606040" cy="338328"/>
          </a:xfrm>
          <a:prstGeom prst="roundRect">
            <a:avLst/>
          </a:prstGeom>
          <a:solidFill>
            <a:srgbClr val="E8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noProof="0" dirty="0"/>
          </a:p>
        </p:txBody>
      </p:sp>
      <p:sp>
        <p:nvSpPr>
          <p:cNvPr id="21" name="TextBox 20"/>
          <p:cNvSpPr txBox="1"/>
          <p:nvPr/>
        </p:nvSpPr>
        <p:spPr>
          <a:xfrm>
            <a:off x="5925312" y="2692908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-69,5 </a:t>
            </a:r>
            <a:r>
              <a:rPr lang="es-ES" sz="1600" noProof="0" dirty="0" err="1"/>
              <a:t>p.p.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796528" y="2651760"/>
            <a:ext cx="2606040" cy="338328"/>
          </a:xfrm>
          <a:prstGeom prst="roundRect">
            <a:avLst/>
          </a:prstGeom>
          <a:solidFill>
            <a:srgbClr val="E8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noProof="0" dirty="0"/>
          </a:p>
        </p:txBody>
      </p:sp>
      <p:sp>
        <p:nvSpPr>
          <p:cNvPr id="23" name="TextBox 22"/>
          <p:cNvSpPr txBox="1"/>
          <p:nvPr/>
        </p:nvSpPr>
        <p:spPr>
          <a:xfrm>
            <a:off x="8796528" y="2692908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-45,1 %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67512" y="3044951"/>
            <a:ext cx="2084831" cy="338328"/>
          </a:xfrm>
          <a:prstGeom prst="roundRect">
            <a:avLst/>
          </a:prstGeom>
          <a:solidFill>
            <a:srgbClr val="ECF1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noProof="0" dirty="0"/>
          </a:p>
        </p:txBody>
      </p:sp>
      <p:sp>
        <p:nvSpPr>
          <p:cNvPr id="25" name="TextBox 24"/>
          <p:cNvSpPr txBox="1"/>
          <p:nvPr/>
        </p:nvSpPr>
        <p:spPr>
          <a:xfrm>
            <a:off x="804672" y="3053587"/>
            <a:ext cx="18470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Grandes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054096" y="3044951"/>
            <a:ext cx="2606040" cy="338328"/>
          </a:xfrm>
          <a:prstGeom prst="roundRect">
            <a:avLst/>
          </a:prstGeom>
          <a:solidFill>
            <a:srgbClr val="F7DF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noProof="0" dirty="0"/>
          </a:p>
        </p:txBody>
      </p:sp>
      <p:sp>
        <p:nvSpPr>
          <p:cNvPr id="27" name="TextBox 26"/>
          <p:cNvSpPr txBox="1"/>
          <p:nvPr/>
        </p:nvSpPr>
        <p:spPr>
          <a:xfrm>
            <a:off x="3054096" y="3086099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+1,2 </a:t>
            </a:r>
            <a:r>
              <a:rPr lang="es-ES" sz="1600" noProof="0" dirty="0" err="1"/>
              <a:t>p.p.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925312" y="3044951"/>
            <a:ext cx="2606040" cy="338328"/>
          </a:xfrm>
          <a:prstGeom prst="roundRect">
            <a:avLst/>
          </a:prstGeom>
          <a:solidFill>
            <a:srgbClr val="E8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noProof="0" dirty="0"/>
          </a:p>
        </p:txBody>
      </p:sp>
      <p:sp>
        <p:nvSpPr>
          <p:cNvPr id="29" name="TextBox 28"/>
          <p:cNvSpPr txBox="1"/>
          <p:nvPr/>
        </p:nvSpPr>
        <p:spPr>
          <a:xfrm>
            <a:off x="5925312" y="3086099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-67,6 </a:t>
            </a:r>
            <a:r>
              <a:rPr lang="es-ES" sz="1600" noProof="0" dirty="0" err="1"/>
              <a:t>p.p.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796528" y="3044951"/>
            <a:ext cx="2606040" cy="338328"/>
          </a:xfrm>
          <a:prstGeom prst="roundRect">
            <a:avLst/>
          </a:prstGeom>
          <a:solidFill>
            <a:srgbClr val="F7DF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noProof="0" dirty="0"/>
          </a:p>
        </p:txBody>
      </p:sp>
      <p:sp>
        <p:nvSpPr>
          <p:cNvPr id="31" name="TextBox 30"/>
          <p:cNvSpPr txBox="1"/>
          <p:nvPr/>
        </p:nvSpPr>
        <p:spPr>
          <a:xfrm>
            <a:off x="8796528" y="3086099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-5,2 %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7512" y="3694176"/>
            <a:ext cx="107899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183048"/>
                </a:solidFill>
                <a:latin typeface="Aptos"/>
              </a:defRPr>
            </a:pPr>
            <a:r>
              <a:rPr lang="es-ES" noProof="0" dirty="0"/>
              <a:t>SERVICIOS TIC  ·  CNAE 61–63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054096" y="4133087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Rentabilidad (ROA)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925312" y="4133087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Crecimiento de ingresos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796528" y="4133087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Ingresos por empleado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67512" y="4617720"/>
            <a:ext cx="2084831" cy="338328"/>
          </a:xfrm>
          <a:prstGeom prst="roundRect">
            <a:avLst/>
          </a:prstGeom>
          <a:solidFill>
            <a:srgbClr val="ECF1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noProof="0" dirty="0"/>
          </a:p>
        </p:txBody>
      </p:sp>
      <p:sp>
        <p:nvSpPr>
          <p:cNvPr id="37" name="TextBox 36"/>
          <p:cNvSpPr txBox="1"/>
          <p:nvPr/>
        </p:nvSpPr>
        <p:spPr>
          <a:xfrm>
            <a:off x="804672" y="4626356"/>
            <a:ext cx="18470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Pequeñas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3054096" y="4617720"/>
            <a:ext cx="2606040" cy="338328"/>
          </a:xfrm>
          <a:prstGeom prst="roundRect">
            <a:avLst/>
          </a:prstGeom>
          <a:solidFill>
            <a:srgbClr val="CBE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noProof="0" dirty="0"/>
          </a:p>
        </p:txBody>
      </p:sp>
      <p:sp>
        <p:nvSpPr>
          <p:cNvPr id="39" name="TextBox 38"/>
          <p:cNvSpPr txBox="1"/>
          <p:nvPr/>
        </p:nvSpPr>
        <p:spPr>
          <a:xfrm>
            <a:off x="3054096" y="4658868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+2,9 </a:t>
            </a:r>
            <a:r>
              <a:rPr lang="es-ES" sz="1600" noProof="0" dirty="0" err="1"/>
              <a:t>p.p.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925312" y="4617720"/>
            <a:ext cx="2606040" cy="338328"/>
          </a:xfrm>
          <a:prstGeom prst="roundRect">
            <a:avLst/>
          </a:prstGeom>
          <a:solidFill>
            <a:srgbClr val="F7DF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noProof="0" dirty="0"/>
          </a:p>
        </p:txBody>
      </p:sp>
      <p:sp>
        <p:nvSpPr>
          <p:cNvPr id="41" name="TextBox 40"/>
          <p:cNvSpPr txBox="1"/>
          <p:nvPr/>
        </p:nvSpPr>
        <p:spPr>
          <a:xfrm>
            <a:off x="5925312" y="4658868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+6,4 </a:t>
            </a:r>
            <a:r>
              <a:rPr lang="es-ES" sz="1600" noProof="0" dirty="0" err="1"/>
              <a:t>p.p.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796528" y="4617720"/>
            <a:ext cx="2606040" cy="338328"/>
          </a:xfrm>
          <a:prstGeom prst="roundRect">
            <a:avLst/>
          </a:prstGeom>
          <a:solidFill>
            <a:srgbClr val="E8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noProof="0" dirty="0"/>
          </a:p>
        </p:txBody>
      </p:sp>
      <p:sp>
        <p:nvSpPr>
          <p:cNvPr id="43" name="TextBox 42"/>
          <p:cNvSpPr txBox="1"/>
          <p:nvPr/>
        </p:nvSpPr>
        <p:spPr>
          <a:xfrm>
            <a:off x="8796528" y="4658868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-24,8 %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67512" y="5010912"/>
            <a:ext cx="2084831" cy="338328"/>
          </a:xfrm>
          <a:prstGeom prst="roundRect">
            <a:avLst/>
          </a:prstGeom>
          <a:solidFill>
            <a:srgbClr val="ECF1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noProof="0" dirty="0"/>
          </a:p>
        </p:txBody>
      </p:sp>
      <p:sp>
        <p:nvSpPr>
          <p:cNvPr id="45" name="TextBox 44"/>
          <p:cNvSpPr txBox="1"/>
          <p:nvPr/>
        </p:nvSpPr>
        <p:spPr>
          <a:xfrm>
            <a:off x="804672" y="5019548"/>
            <a:ext cx="18470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Medianas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3054096" y="5010912"/>
            <a:ext cx="2606040" cy="338328"/>
          </a:xfrm>
          <a:prstGeom prst="roundRect">
            <a:avLst/>
          </a:prstGeom>
          <a:solidFill>
            <a:srgbClr val="F7DF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noProof="0" dirty="0"/>
          </a:p>
        </p:txBody>
      </p:sp>
      <p:sp>
        <p:nvSpPr>
          <p:cNvPr id="47" name="TextBox 46"/>
          <p:cNvSpPr txBox="1"/>
          <p:nvPr/>
        </p:nvSpPr>
        <p:spPr>
          <a:xfrm>
            <a:off x="3054096" y="5052059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-0,1 </a:t>
            </a:r>
            <a:r>
              <a:rPr lang="es-ES" sz="1600" noProof="0" dirty="0" err="1"/>
              <a:t>p.p.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925312" y="5010912"/>
            <a:ext cx="2606040" cy="338328"/>
          </a:xfrm>
          <a:prstGeom prst="roundRect">
            <a:avLst/>
          </a:prstGeom>
          <a:solidFill>
            <a:srgbClr val="CBE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noProof="0" dirty="0"/>
          </a:p>
        </p:txBody>
      </p:sp>
      <p:sp>
        <p:nvSpPr>
          <p:cNvPr id="49" name="TextBox 48"/>
          <p:cNvSpPr txBox="1"/>
          <p:nvPr/>
        </p:nvSpPr>
        <p:spPr>
          <a:xfrm>
            <a:off x="5925312" y="5052059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+116,6 </a:t>
            </a:r>
            <a:r>
              <a:rPr lang="es-ES" sz="1600" noProof="0" dirty="0" err="1"/>
              <a:t>p.p.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8796528" y="5010912"/>
            <a:ext cx="2606040" cy="338328"/>
          </a:xfrm>
          <a:prstGeom prst="roundRect">
            <a:avLst/>
          </a:prstGeom>
          <a:solidFill>
            <a:srgbClr val="E8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noProof="0" dirty="0"/>
          </a:p>
        </p:txBody>
      </p:sp>
      <p:sp>
        <p:nvSpPr>
          <p:cNvPr id="51" name="TextBox 50"/>
          <p:cNvSpPr txBox="1"/>
          <p:nvPr/>
        </p:nvSpPr>
        <p:spPr>
          <a:xfrm>
            <a:off x="8796528" y="5052059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-23,8 %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67512" y="5404104"/>
            <a:ext cx="2084831" cy="338328"/>
          </a:xfrm>
          <a:prstGeom prst="roundRect">
            <a:avLst/>
          </a:prstGeom>
          <a:solidFill>
            <a:srgbClr val="ECF1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noProof="0" dirty="0"/>
          </a:p>
        </p:txBody>
      </p:sp>
      <p:sp>
        <p:nvSpPr>
          <p:cNvPr id="53" name="TextBox 52"/>
          <p:cNvSpPr txBox="1"/>
          <p:nvPr/>
        </p:nvSpPr>
        <p:spPr>
          <a:xfrm>
            <a:off x="804672" y="5412740"/>
            <a:ext cx="18470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Grandes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3054096" y="5404104"/>
            <a:ext cx="2606040" cy="338328"/>
          </a:xfrm>
          <a:prstGeom prst="roundRect">
            <a:avLst/>
          </a:prstGeom>
          <a:solidFill>
            <a:srgbClr val="CBE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noProof="0" dirty="0"/>
          </a:p>
        </p:txBody>
      </p:sp>
      <p:sp>
        <p:nvSpPr>
          <p:cNvPr id="55" name="TextBox 54"/>
          <p:cNvSpPr txBox="1"/>
          <p:nvPr/>
        </p:nvSpPr>
        <p:spPr>
          <a:xfrm>
            <a:off x="3054096" y="5445252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+6,3 </a:t>
            </a:r>
            <a:r>
              <a:rPr lang="es-ES" sz="1600" noProof="0" dirty="0" err="1"/>
              <a:t>p.p.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925312" y="5404104"/>
            <a:ext cx="2606040" cy="338328"/>
          </a:xfrm>
          <a:prstGeom prst="roundRect">
            <a:avLst/>
          </a:prstGeom>
          <a:solidFill>
            <a:srgbClr val="E8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noProof="0" dirty="0"/>
          </a:p>
        </p:txBody>
      </p:sp>
      <p:sp>
        <p:nvSpPr>
          <p:cNvPr id="57" name="TextBox 56"/>
          <p:cNvSpPr txBox="1"/>
          <p:nvPr/>
        </p:nvSpPr>
        <p:spPr>
          <a:xfrm>
            <a:off x="5925312" y="5445252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-78,7 </a:t>
            </a:r>
            <a:r>
              <a:rPr lang="es-ES" sz="1600" noProof="0" dirty="0" err="1"/>
              <a:t>p.p.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8796528" y="5404104"/>
            <a:ext cx="2606040" cy="338328"/>
          </a:xfrm>
          <a:prstGeom prst="roundRect">
            <a:avLst/>
          </a:prstGeom>
          <a:solidFill>
            <a:srgbClr val="E8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noProof="0" dirty="0"/>
          </a:p>
        </p:txBody>
      </p:sp>
      <p:sp>
        <p:nvSpPr>
          <p:cNvPr id="59" name="TextBox 58"/>
          <p:cNvSpPr txBox="1"/>
          <p:nvPr/>
        </p:nvSpPr>
        <p:spPr>
          <a:xfrm>
            <a:off x="8796528" y="5445252"/>
            <a:ext cx="2606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-43,9 %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914400" y="6190488"/>
            <a:ext cx="246888" cy="201168"/>
          </a:xfrm>
          <a:prstGeom prst="roundRect">
            <a:avLst/>
          </a:prstGeom>
          <a:solidFill>
            <a:srgbClr val="E8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61" name="TextBox 60"/>
          <p:cNvSpPr txBox="1"/>
          <p:nvPr/>
        </p:nvSpPr>
        <p:spPr>
          <a:xfrm>
            <a:off x="1171448" y="6150864"/>
            <a:ext cx="31089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Por debajo del umbral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4572000" y="6190488"/>
            <a:ext cx="246888" cy="201168"/>
          </a:xfrm>
          <a:prstGeom prst="roundRect">
            <a:avLst/>
          </a:prstGeom>
          <a:solidFill>
            <a:srgbClr val="F7DF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63" name="TextBox 62"/>
          <p:cNvSpPr txBox="1"/>
          <p:nvPr/>
        </p:nvSpPr>
        <p:spPr>
          <a:xfrm>
            <a:off x="4829048" y="6150864"/>
            <a:ext cx="31089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Valores próximos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7863840" y="6190488"/>
            <a:ext cx="246888" cy="201168"/>
          </a:xfrm>
          <a:prstGeom prst="roundRect">
            <a:avLst/>
          </a:prstGeom>
          <a:solidFill>
            <a:srgbClr val="CBE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65" name="TextBox 64"/>
          <p:cNvSpPr txBox="1"/>
          <p:nvPr/>
        </p:nvSpPr>
        <p:spPr>
          <a:xfrm>
            <a:off x="8120887" y="6150864"/>
            <a:ext cx="31089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183048"/>
                </a:solidFill>
                <a:latin typeface="Aptos"/>
              </a:defRPr>
            </a:pPr>
            <a:r>
              <a:rPr lang="es-ES" sz="1600" noProof="0" dirty="0"/>
              <a:t>Por encima del umbral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94360" y="6519672"/>
            <a:ext cx="109728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5D6C7B"/>
                </a:solidFill>
                <a:latin typeface="Aptos"/>
              </a:defRPr>
            </a:pPr>
            <a:r>
              <a:rPr lang="es-ES" noProof="0" dirty="0"/>
              <a:t>Criterios: ROA ±2 p.p.; crecimiento ±10 p.p.; ingresos/empleado ±15 %. Diferencias descriptivas, sin contraste de significación. Fuente: SABI.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1292840" y="6492240"/>
            <a:ext cx="365760" cy="201168"/>
          </a:xfrm>
          <a:prstGeom prst="rect">
            <a:avLst/>
          </a:prstGeom>
          <a:noFill/>
        </p:spPr>
        <p:txBody>
          <a:bodyPr wrap="square" lIns="9144" tIns="0" rIns="9144" bIns="0">
            <a:spAutoFit/>
          </a:bodyPr>
          <a:lstStyle/>
          <a:p>
            <a:pPr algn="r"/>
            <a:r>
              <a:rPr sz="1000" b="0">
                <a:solidFill>
                  <a:srgbClr val="5A6472"/>
                </a:solidFill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0352" y="457200"/>
            <a:ext cx="91440" cy="512064"/>
          </a:xfrm>
          <a:prstGeom prst="rect">
            <a:avLst/>
          </a:prstGeom>
          <a:solidFill>
            <a:srgbClr val="2956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786384" y="438912"/>
            <a:ext cx="10789920" cy="585216"/>
          </a:xfrm>
          <a:prstGeom prst="rect">
            <a:avLst/>
          </a:prstGeom>
          <a:noFill/>
        </p:spPr>
        <p:txBody>
          <a:bodyPr wrap="square" lIns="27432" tIns="18288" rIns="27432" bIns="0">
            <a:spAutoFit/>
          </a:bodyPr>
          <a:lstStyle/>
          <a:p>
            <a:r>
              <a:t>15. Conclusiones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344168"/>
            <a:ext cx="5394960" cy="4315968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5" name="Rounded Rectangle 4"/>
          <p:cNvSpPr/>
          <p:nvPr/>
        </p:nvSpPr>
        <p:spPr>
          <a:xfrm>
            <a:off x="594360" y="1344168"/>
            <a:ext cx="5394960" cy="676656"/>
          </a:xfrm>
          <a:prstGeom prst="roundRect">
            <a:avLst/>
          </a:prstGeom>
          <a:solidFill>
            <a:srgbClr val="2956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804672" y="1472184"/>
            <a:ext cx="5001768" cy="420624"/>
          </a:xfrm>
          <a:prstGeom prst="rect">
            <a:avLst/>
          </a:prstGeom>
          <a:noFill/>
        </p:spPr>
        <p:txBody>
          <a:bodyPr wrap="square" lIns="27432" tIns="18288" rIns="27432" bIns="0">
            <a:spAutoFit/>
          </a:bodyPr>
          <a:lstStyle/>
          <a:p>
            <a:pPr>
              <a:spcAft>
                <a:spcPts val="300"/>
              </a:spcAft>
              <a:defRPr sz="1900" b="1">
                <a:solidFill>
                  <a:srgbClr val="FFFFFF"/>
                </a:solidFill>
                <a:latin typeface="Aptos"/>
              </a:defRPr>
            </a:pPr>
            <a:r>
              <a:rPr lang="es-ES" noProof="0" dirty="0"/>
              <a:t>1. Bases de datos empresariales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359152"/>
            <a:ext cx="86868" cy="86868"/>
          </a:xfrm>
          <a:prstGeom prst="roundRect">
            <a:avLst/>
          </a:prstGeom>
          <a:solidFill>
            <a:srgbClr val="2956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1033271" y="2249424"/>
            <a:ext cx="4690872" cy="978408"/>
          </a:xfrm>
          <a:prstGeom prst="rect">
            <a:avLst/>
          </a:prstGeom>
          <a:noFill/>
        </p:spPr>
        <p:txBody>
          <a:bodyPr wrap="square" lIns="27432" tIns="18288" rIns="27432" bIns="0">
            <a:spAutoFit/>
          </a:bodyPr>
          <a:lstStyle/>
          <a:p>
            <a:pPr>
              <a:spcAft>
                <a:spcPts val="300"/>
              </a:spcAft>
              <a:defRPr sz="1700" b="0">
                <a:solidFill>
                  <a:srgbClr val="18314C"/>
                </a:solidFill>
                <a:latin typeface="Aptos"/>
              </a:defRPr>
            </a:pPr>
            <a:r>
              <a:rPr lang="es-ES" noProof="0" dirty="0"/>
              <a:t>Complementan las estadísticas sectoriales públicas con una perspectiva empresarial.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374136"/>
            <a:ext cx="86868" cy="86868"/>
          </a:xfrm>
          <a:prstGeom prst="roundRect">
            <a:avLst/>
          </a:prstGeom>
          <a:solidFill>
            <a:srgbClr val="2956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0" name="TextBox 9"/>
          <p:cNvSpPr txBox="1"/>
          <p:nvPr/>
        </p:nvSpPr>
        <p:spPr>
          <a:xfrm>
            <a:off x="1033271" y="3264408"/>
            <a:ext cx="4690872" cy="978408"/>
          </a:xfrm>
          <a:prstGeom prst="rect">
            <a:avLst/>
          </a:prstGeom>
          <a:noFill/>
        </p:spPr>
        <p:txBody>
          <a:bodyPr wrap="square" lIns="27432" tIns="18288" rIns="27432" bIns="0">
            <a:spAutoFit/>
          </a:bodyPr>
          <a:lstStyle/>
          <a:p>
            <a:pPr>
              <a:spcAft>
                <a:spcPts val="300"/>
              </a:spcAft>
              <a:defRPr sz="1700" b="0">
                <a:solidFill>
                  <a:srgbClr val="18314C"/>
                </a:solidFill>
                <a:latin typeface="Aptos"/>
              </a:defRPr>
            </a:pPr>
            <a:r>
              <a:rPr lang="es-ES" noProof="0" dirty="0"/>
              <a:t>Permiten identificar empresas tractoras, capacidades y diferencias de estructura y resultados.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4489704"/>
            <a:ext cx="86868" cy="86868"/>
          </a:xfrm>
          <a:prstGeom prst="roundRect">
            <a:avLst/>
          </a:prstGeom>
          <a:solidFill>
            <a:srgbClr val="2956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2" name="TextBox 11"/>
          <p:cNvSpPr txBox="1"/>
          <p:nvPr/>
        </p:nvSpPr>
        <p:spPr>
          <a:xfrm>
            <a:off x="1033271" y="4379976"/>
            <a:ext cx="4690872" cy="978408"/>
          </a:xfrm>
          <a:prstGeom prst="rect">
            <a:avLst/>
          </a:prstGeom>
          <a:noFill/>
        </p:spPr>
        <p:txBody>
          <a:bodyPr wrap="square" lIns="27432" tIns="18288" rIns="27432" bIns="0">
            <a:spAutoFit/>
          </a:bodyPr>
          <a:lstStyle/>
          <a:p>
            <a:pPr>
              <a:spcAft>
                <a:spcPts val="300"/>
              </a:spcAft>
              <a:defRPr sz="1700" b="0">
                <a:solidFill>
                  <a:srgbClr val="18314C"/>
                </a:solidFill>
                <a:latin typeface="Aptos"/>
              </a:defRPr>
            </a:pPr>
            <a:r>
              <a:rPr lang="es-ES" noProof="0" dirty="0"/>
              <a:t>Exigen considerar sus limitaciones de cobertura, localización y representatividad.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99632" y="1344168"/>
            <a:ext cx="5394960" cy="4315968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4" name="Rounded Rectangle 13"/>
          <p:cNvSpPr/>
          <p:nvPr/>
        </p:nvSpPr>
        <p:spPr>
          <a:xfrm>
            <a:off x="6199632" y="1344168"/>
            <a:ext cx="5394960" cy="676656"/>
          </a:xfrm>
          <a:prstGeom prst="roundRect">
            <a:avLst/>
          </a:prstGeom>
          <a:solidFill>
            <a:srgbClr val="2956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5" name="TextBox 14"/>
          <p:cNvSpPr txBox="1"/>
          <p:nvPr/>
        </p:nvSpPr>
        <p:spPr>
          <a:xfrm>
            <a:off x="6409944" y="1472184"/>
            <a:ext cx="5001768" cy="420624"/>
          </a:xfrm>
          <a:prstGeom prst="rect">
            <a:avLst/>
          </a:prstGeom>
          <a:noFill/>
        </p:spPr>
        <p:txBody>
          <a:bodyPr wrap="square" lIns="27432" tIns="18288" rIns="27432" bIns="0">
            <a:spAutoFit/>
          </a:bodyPr>
          <a:lstStyle/>
          <a:p>
            <a:pPr>
              <a:spcAft>
                <a:spcPts val="300"/>
              </a:spcAft>
              <a:defRPr sz="1900" b="1">
                <a:solidFill>
                  <a:srgbClr val="FFFFFF"/>
                </a:solidFill>
                <a:latin typeface="Aptos"/>
              </a:defRPr>
            </a:pPr>
            <a:r>
              <a:rPr lang="es-ES" noProof="0" dirty="0"/>
              <a:t>2. Sectores estratégicos andaluces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28232" y="2359152"/>
            <a:ext cx="86868" cy="86868"/>
          </a:xfrm>
          <a:prstGeom prst="roundRect">
            <a:avLst/>
          </a:prstGeom>
          <a:solidFill>
            <a:srgbClr val="2956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7" name="TextBox 16"/>
          <p:cNvSpPr txBox="1"/>
          <p:nvPr/>
        </p:nvSpPr>
        <p:spPr>
          <a:xfrm>
            <a:off x="6638544" y="2249424"/>
            <a:ext cx="4690872" cy="803297"/>
          </a:xfrm>
          <a:prstGeom prst="rect">
            <a:avLst/>
          </a:prstGeom>
          <a:noFill/>
        </p:spPr>
        <p:txBody>
          <a:bodyPr wrap="square" lIns="27432" tIns="18288" rIns="27432" bIns="0">
            <a:spAutoFit/>
          </a:bodyPr>
          <a:lstStyle/>
          <a:p>
            <a:pPr>
              <a:spcAft>
                <a:spcPts val="300"/>
              </a:spcAft>
              <a:defRPr sz="1700" b="0">
                <a:solidFill>
                  <a:srgbClr val="18314C"/>
                </a:solidFill>
                <a:latin typeface="Aptos"/>
              </a:defRPr>
            </a:pPr>
            <a:r>
              <a:rPr lang="es-ES" noProof="0" dirty="0"/>
              <a:t>Sólo un sector de los analizados puede considerarse líder nacional. Algunos otros con posiciones relevantes, pero alejados del líder.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28232" y="3374136"/>
            <a:ext cx="86868" cy="86868"/>
          </a:xfrm>
          <a:prstGeom prst="roundRect">
            <a:avLst/>
          </a:prstGeom>
          <a:solidFill>
            <a:srgbClr val="2956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9" name="TextBox 18"/>
          <p:cNvSpPr txBox="1"/>
          <p:nvPr/>
        </p:nvSpPr>
        <p:spPr>
          <a:xfrm>
            <a:off x="6638544" y="3264408"/>
            <a:ext cx="4690872" cy="978408"/>
          </a:xfrm>
          <a:prstGeom prst="rect">
            <a:avLst/>
          </a:prstGeom>
          <a:noFill/>
        </p:spPr>
        <p:txBody>
          <a:bodyPr wrap="square" lIns="27432" tIns="18288" rIns="27432" bIns="0">
            <a:spAutoFit/>
          </a:bodyPr>
          <a:lstStyle/>
          <a:p>
            <a:pPr>
              <a:spcAft>
                <a:spcPts val="300"/>
              </a:spcAft>
              <a:defRPr sz="1700" b="0">
                <a:solidFill>
                  <a:srgbClr val="18314C"/>
                </a:solidFill>
                <a:latin typeface="Aptos"/>
              </a:defRPr>
            </a:pPr>
            <a:r>
              <a:rPr lang="es-ES" noProof="0" dirty="0"/>
              <a:t>Los resultados de muchas empresas son favorables, pero persisten brechas de dimensión, masa crítica e internacionalización.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28232" y="4470654"/>
            <a:ext cx="86868" cy="86868"/>
          </a:xfrm>
          <a:prstGeom prst="roundRect">
            <a:avLst/>
          </a:prstGeom>
          <a:solidFill>
            <a:srgbClr val="2956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21" name="TextBox 20"/>
          <p:cNvSpPr txBox="1"/>
          <p:nvPr/>
        </p:nvSpPr>
        <p:spPr>
          <a:xfrm>
            <a:off x="6638544" y="4350442"/>
            <a:ext cx="4773168" cy="1064907"/>
          </a:xfrm>
          <a:prstGeom prst="rect">
            <a:avLst/>
          </a:prstGeom>
          <a:noFill/>
        </p:spPr>
        <p:txBody>
          <a:bodyPr wrap="square" lIns="27432" tIns="18288" rIns="27432" bIns="0">
            <a:spAutoFit/>
          </a:bodyPr>
          <a:lstStyle/>
          <a:p>
            <a:pPr>
              <a:spcAft>
                <a:spcPts val="300"/>
              </a:spcAft>
              <a:defRPr sz="1700" b="0">
                <a:solidFill>
                  <a:srgbClr val="18314C"/>
                </a:solidFill>
                <a:latin typeface="Aptos"/>
              </a:defRPr>
            </a:pPr>
            <a:r>
              <a:rPr lang="es-ES" noProof="0" dirty="0"/>
              <a:t>En Alimentación y bebidas y Servicios TIC, las empresas andaluzas presentan menores ingresos por empleado; en Alimentación y bebidas, las medianas y grandes muestran menor crecimiento.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4360" y="5879592"/>
            <a:ext cx="11000232" cy="809244"/>
          </a:xfrm>
          <a:prstGeom prst="roundRect">
            <a:avLst/>
          </a:prstGeom>
          <a:solidFill>
            <a:srgbClr val="E7EE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23" name="TextBox 22"/>
          <p:cNvSpPr txBox="1"/>
          <p:nvPr/>
        </p:nvSpPr>
        <p:spPr>
          <a:xfrm>
            <a:off x="786384" y="5980176"/>
            <a:ext cx="10762488" cy="541687"/>
          </a:xfrm>
          <a:prstGeom prst="rect">
            <a:avLst/>
          </a:prstGeom>
          <a:noFill/>
        </p:spPr>
        <p:txBody>
          <a:bodyPr wrap="square" lIns="27432" tIns="18288" rIns="27432" bIns="0">
            <a:spAutoFit/>
          </a:bodyPr>
          <a:lstStyle/>
          <a:p>
            <a:pPr algn="ctr">
              <a:spcAft>
                <a:spcPts val="300"/>
              </a:spcAft>
              <a:defRPr sz="1700" b="1">
                <a:solidFill>
                  <a:srgbClr val="18314C"/>
                </a:solidFill>
                <a:latin typeface="Aptos"/>
              </a:defRPr>
            </a:pPr>
            <a:r>
              <a:rPr lang="es-ES" noProof="0" dirty="0"/>
              <a:t>Conocer la estructura, las características organizativas y las magnitudes económico-financieras de las empresas es esencial para comprender las fortalezas y debilidades de los sectores estratégicos.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92240"/>
            <a:ext cx="365760" cy="201168"/>
          </a:xfrm>
          <a:prstGeom prst="rect">
            <a:avLst/>
          </a:prstGeom>
          <a:noFill/>
        </p:spPr>
        <p:txBody>
          <a:bodyPr wrap="square" lIns="9144" tIns="0" rIns="9144" bIns="0">
            <a:spAutoFit/>
          </a:bodyPr>
          <a:lstStyle/>
          <a:p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363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3" name="Rectangle 2"/>
          <p:cNvSpPr/>
          <p:nvPr/>
        </p:nvSpPr>
        <p:spPr>
          <a:xfrm>
            <a:off x="640080" y="1097280"/>
            <a:ext cx="109728" cy="3474720"/>
          </a:xfrm>
          <a:prstGeom prst="rect">
            <a:avLst/>
          </a:prstGeom>
          <a:solidFill>
            <a:srgbClr val="1A7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698480" cy="68580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3500" b="1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Muchas gracias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057400"/>
            <a:ext cx="10607040" cy="91440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2600" b="0">
                <a:solidFill>
                  <a:srgbClr val="236394"/>
                </a:solidFill>
                <a:latin typeface="Aptos"/>
              </a:defRPr>
            </a:pPr>
            <a:r>
              <a:rPr lang="es-ES" noProof="0" dirty="0"/>
              <a:t>Sectores estratégicos y empresas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3657600"/>
            <a:ext cx="10332720" cy="25603"/>
          </a:xfrm>
          <a:prstGeom prst="rect">
            <a:avLst/>
          </a:prstGeom>
          <a:solidFill>
            <a:srgbClr val="D2DE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914400" y="3977639"/>
            <a:ext cx="10424160" cy="41148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r>
              <a:t>I ENCUENTRO DE ECONOMÍA Y POLÍTICA ECONÓMICA ANDALUZAS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572000"/>
            <a:ext cx="10058400" cy="341632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800" b="0">
                <a:solidFill>
                  <a:srgbClr val="193351"/>
                </a:solidFill>
                <a:latin typeface="Aptos"/>
              </a:defRPr>
            </a:pPr>
            <a:r>
              <a:rPr lang="es-ES" noProof="0" dirty="0"/>
              <a:t>José Luis Galán · Universidad de Sevilla y Observatorio Económico de Andalucía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193792"/>
            <a:ext cx="10058400" cy="295466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566575"/>
                </a:solidFill>
                <a:latin typeface="Aptos"/>
              </a:defRPr>
            </a:pPr>
            <a:r>
              <a:rPr lang="es-ES" noProof="0" dirty="0"/>
              <a:t>15 de octubre de 2026  ·  Fundación Unicaja. Sevilla</a:t>
            </a:r>
          </a:p>
        </p:txBody>
      </p:sp>
      <p:pic>
        <p:nvPicPr>
          <p:cNvPr id="10" name="Picture 9" descr="logo_oea_cropp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" y="5925312"/>
            <a:ext cx="1481328" cy="592531"/>
          </a:xfrm>
          <a:prstGeom prst="rect">
            <a:avLst/>
          </a:prstGeom>
        </p:spPr>
      </p:pic>
      <p:pic>
        <p:nvPicPr>
          <p:cNvPr id="11" name="Picture 10" descr="logo_unicaja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240" y="5824728"/>
            <a:ext cx="2331720" cy="75530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1F53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301752"/>
            <a:ext cx="10972800" cy="530352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14456D"/>
                </a:solidFill>
                <a:latin typeface="Aptos"/>
              </a:rPr>
              <a:t>Anexo 1 · Estadísticas sectoriales: dimensiones e indicadores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832104"/>
            <a:ext cx="10972800" cy="347472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>
                <a:solidFill>
                  <a:srgbClr val="5A6772"/>
                </a:solidFill>
                <a:latin typeface="Aptos"/>
              </a:rPr>
              <a:t>Índice territorial basado en estadísticas públicas · Cinco dimensiones equiponderadas</a:t>
            </a:r>
          </a:p>
        </p:txBody>
      </p:sp>
      <p:sp>
        <p:nvSpPr>
          <p:cNvPr id="5" name="Rectangle 4"/>
          <p:cNvSpPr/>
          <p:nvPr/>
        </p:nvSpPr>
        <p:spPr>
          <a:xfrm>
            <a:off x="585216" y="1316736"/>
            <a:ext cx="11009376" cy="813816"/>
          </a:xfrm>
          <a:prstGeom prst="rect">
            <a:avLst/>
          </a:prstGeom>
          <a:solidFill>
            <a:srgbClr val="EB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85216" y="1316736"/>
            <a:ext cx="68580" cy="813816"/>
          </a:xfrm>
          <a:prstGeom prst="rect">
            <a:avLst/>
          </a:prstGeom>
          <a:solidFill>
            <a:srgbClr val="1F53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32104" y="1362456"/>
            <a:ext cx="2514600" cy="722376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4456D"/>
                </a:solidFill>
                <a:latin typeface="Aptos"/>
              </a:rPr>
              <a:t>1. Dimensión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66160" y="1357884"/>
            <a:ext cx="7635240" cy="731520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E303F"/>
                </a:solidFill>
                <a:latin typeface="Aptos"/>
              </a:rPr>
              <a:t>Cuota nacional de ventas, valor añadido bruto (VAB) y empleo del sector.</a:t>
            </a:r>
          </a:p>
        </p:txBody>
      </p:sp>
      <p:sp>
        <p:nvSpPr>
          <p:cNvPr id="9" name="Rectangle 8"/>
          <p:cNvSpPr/>
          <p:nvPr/>
        </p:nvSpPr>
        <p:spPr>
          <a:xfrm>
            <a:off x="585216" y="2189988"/>
            <a:ext cx="68580" cy="813816"/>
          </a:xfrm>
          <a:prstGeom prst="rect">
            <a:avLst/>
          </a:prstGeom>
          <a:solidFill>
            <a:srgbClr val="1F53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32104" y="2235708"/>
            <a:ext cx="2514600" cy="722376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4456D"/>
                </a:solidFill>
                <a:latin typeface="Aptos"/>
              </a:rPr>
              <a:t>2. Especialización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6160" y="2231136"/>
            <a:ext cx="7635240" cy="731520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E303F"/>
                </a:solidFill>
                <a:latin typeface="Aptos"/>
              </a:rPr>
              <a:t>Cociente de localización: presencia relativa del sector en cada comunidad frente a España.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85216" y="3063240"/>
            <a:ext cx="11009376" cy="813816"/>
          </a:xfrm>
          <a:prstGeom prst="rect">
            <a:avLst/>
          </a:prstGeom>
          <a:solidFill>
            <a:srgbClr val="EB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85216" y="3063240"/>
            <a:ext cx="68580" cy="813816"/>
          </a:xfrm>
          <a:prstGeom prst="rect">
            <a:avLst/>
          </a:prstGeom>
          <a:solidFill>
            <a:srgbClr val="1F53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32104" y="3108960"/>
            <a:ext cx="2514600" cy="722376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4456D"/>
                </a:solidFill>
                <a:latin typeface="Aptos"/>
              </a:rPr>
              <a:t>3. Dinamismo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66160" y="3104388"/>
            <a:ext cx="7635240" cy="731520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E303F"/>
                </a:solidFill>
                <a:latin typeface="Aptos"/>
              </a:rPr>
              <a:t>Evolución de actividad o ventas, empleo y resultados por ocupado (principalmente 2018–2024).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85216" y="3936491"/>
            <a:ext cx="68580" cy="813816"/>
          </a:xfrm>
          <a:prstGeom prst="rect">
            <a:avLst/>
          </a:prstGeom>
          <a:solidFill>
            <a:srgbClr val="1F53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32104" y="3982211"/>
            <a:ext cx="2514600" cy="722376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4456D"/>
                </a:solidFill>
                <a:latin typeface="Aptos"/>
              </a:rPr>
              <a:t>4. Productividad y valor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66160" y="3977639"/>
            <a:ext cx="7635240" cy="731520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E303F"/>
                </a:solidFill>
                <a:latin typeface="Aptos"/>
              </a:rPr>
              <a:t>VAB o ventas por ocupado y remuneración del trabajo, según disponibilidad sectorial.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85216" y="4809744"/>
            <a:ext cx="11009376" cy="813816"/>
          </a:xfrm>
          <a:prstGeom prst="rect">
            <a:avLst/>
          </a:prstGeom>
          <a:solidFill>
            <a:srgbClr val="EB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585216" y="4809744"/>
            <a:ext cx="68580" cy="813816"/>
          </a:xfrm>
          <a:prstGeom prst="rect">
            <a:avLst/>
          </a:prstGeom>
          <a:solidFill>
            <a:srgbClr val="1F53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32104" y="4855464"/>
            <a:ext cx="2514600" cy="722376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4456D"/>
                </a:solidFill>
                <a:latin typeface="Aptos"/>
              </a:rPr>
              <a:t>5. Capacidades de futuro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66160" y="4850892"/>
            <a:ext cx="7635240" cy="731520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>
                <a:solidFill>
                  <a:srgbClr val="1E303F"/>
                </a:solidFill>
                <a:latin typeface="Aptos"/>
              </a:rPr>
              <a:t>Inversión por ocupado; cuando existen datos: capital intangible, cualificación, tecnología, innovación e infraestructuras específicas.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2648" y="6062472"/>
            <a:ext cx="10881360" cy="338328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010" b="0">
                <a:solidFill>
                  <a:srgbClr val="5A6772"/>
                </a:solidFill>
                <a:latin typeface="Aptos"/>
              </a:rPr>
              <a:t>INE · IECA · IVIE y fuentes sectoriales. Indicadores adaptados según disponibilidad. Andalucía + tres CCAA; normalización territorial (media = 100).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73952"/>
            <a:ext cx="411480" cy="210312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0">
                <a:solidFill>
                  <a:srgbClr val="5A6772"/>
                </a:solidFill>
                <a:latin typeface="Aptos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1F53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301752"/>
            <a:ext cx="10972800" cy="530352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14456D"/>
                </a:solidFill>
                <a:latin typeface="Aptos"/>
              </a:rPr>
              <a:t>Anexo 2 · SABI: dimensiones y catorce indicadores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832104"/>
            <a:ext cx="10972800" cy="347472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>
                <a:solidFill>
                  <a:srgbClr val="5A6772"/>
                </a:solidFill>
                <a:latin typeface="Aptos"/>
              </a:rPr>
              <a:t>Índice de posición empresarial · Seis dimensiones con idéntico peso (16,67 % cada una)</a:t>
            </a:r>
          </a:p>
        </p:txBody>
      </p:sp>
      <p:sp>
        <p:nvSpPr>
          <p:cNvPr id="5" name="Rectangle 4"/>
          <p:cNvSpPr/>
          <p:nvPr/>
        </p:nvSpPr>
        <p:spPr>
          <a:xfrm>
            <a:off x="585216" y="1316736"/>
            <a:ext cx="11009376" cy="713232"/>
          </a:xfrm>
          <a:prstGeom prst="rect">
            <a:avLst/>
          </a:prstGeom>
          <a:solidFill>
            <a:srgbClr val="EB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85216" y="1316736"/>
            <a:ext cx="68580" cy="713232"/>
          </a:xfrm>
          <a:prstGeom prst="rect">
            <a:avLst/>
          </a:prstGeom>
          <a:solidFill>
            <a:srgbClr val="1F53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32104" y="1362456"/>
            <a:ext cx="2514600" cy="621792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4456D"/>
                </a:solidFill>
                <a:latin typeface="Aptos"/>
              </a:rPr>
              <a:t>1. Resultados económicos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66160" y="1357884"/>
            <a:ext cx="7635240" cy="630936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90" b="0">
                <a:solidFill>
                  <a:srgbClr val="1E303F"/>
                </a:solidFill>
                <a:latin typeface="Aptos"/>
              </a:rPr>
              <a:t>ROA 2024; variación del ROA 2018–2024.</a:t>
            </a:r>
          </a:p>
        </p:txBody>
      </p:sp>
      <p:sp>
        <p:nvSpPr>
          <p:cNvPr id="9" name="Rectangle 8"/>
          <p:cNvSpPr/>
          <p:nvPr/>
        </p:nvSpPr>
        <p:spPr>
          <a:xfrm>
            <a:off x="585216" y="2089404"/>
            <a:ext cx="68580" cy="713232"/>
          </a:xfrm>
          <a:prstGeom prst="rect">
            <a:avLst/>
          </a:prstGeom>
          <a:solidFill>
            <a:srgbClr val="1F53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32104" y="2135124"/>
            <a:ext cx="2514600" cy="621792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4456D"/>
                </a:solidFill>
                <a:latin typeface="Aptos"/>
              </a:rPr>
              <a:t>2. Crecimiento y productividad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6160" y="2130552"/>
            <a:ext cx="7635240" cy="630936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90" b="0">
                <a:solidFill>
                  <a:srgbClr val="1E303F"/>
                </a:solidFill>
                <a:latin typeface="Aptos"/>
              </a:rPr>
              <a:t>CAGR de ingresos; ingresos por empleado 2024; CAGR de ingresos por empleado.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85216" y="2862072"/>
            <a:ext cx="11009376" cy="713232"/>
          </a:xfrm>
          <a:prstGeom prst="rect">
            <a:avLst/>
          </a:prstGeom>
          <a:solidFill>
            <a:srgbClr val="EB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85216" y="2862072"/>
            <a:ext cx="68580" cy="713232"/>
          </a:xfrm>
          <a:prstGeom prst="rect">
            <a:avLst/>
          </a:prstGeom>
          <a:solidFill>
            <a:srgbClr val="1F53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32104" y="2907791"/>
            <a:ext cx="2514600" cy="621792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4456D"/>
                </a:solidFill>
                <a:latin typeface="Aptos"/>
              </a:rPr>
              <a:t>3. Dimensión y tracción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66160" y="2903220"/>
            <a:ext cx="7635240" cy="630936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90" b="0">
                <a:solidFill>
                  <a:srgbClr val="1E303F"/>
                </a:solidFill>
                <a:latin typeface="Aptos"/>
              </a:rPr>
              <a:t>Ingresos medianos 2024; escala relativa de las cinco mayores empresas (Top 5).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85216" y="3634739"/>
            <a:ext cx="68580" cy="713232"/>
          </a:xfrm>
          <a:prstGeom prst="rect">
            <a:avLst/>
          </a:prstGeom>
          <a:solidFill>
            <a:srgbClr val="1F53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32104" y="3680459"/>
            <a:ext cx="2514600" cy="621792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4456D"/>
                </a:solidFill>
                <a:latin typeface="Aptos"/>
              </a:rPr>
              <a:t>4. Masa crítica y estructura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66160" y="3675887"/>
            <a:ext cx="7635240" cy="630936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90" b="0">
                <a:solidFill>
                  <a:srgbClr val="1E303F"/>
                </a:solidFill>
                <a:latin typeface="Aptos"/>
              </a:rPr>
              <a:t>Cuota territorial de empresas; diversificación relativa a partir de concentración CR5.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85216" y="4407407"/>
            <a:ext cx="11009376" cy="713232"/>
          </a:xfrm>
          <a:prstGeom prst="rect">
            <a:avLst/>
          </a:prstGeom>
          <a:solidFill>
            <a:srgbClr val="EB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585216" y="4407407"/>
            <a:ext cx="68580" cy="713232"/>
          </a:xfrm>
          <a:prstGeom prst="rect">
            <a:avLst/>
          </a:prstGeom>
          <a:solidFill>
            <a:srgbClr val="1F53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32104" y="4453127"/>
            <a:ext cx="2514600" cy="621792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4456D"/>
                </a:solidFill>
                <a:latin typeface="Aptos"/>
              </a:rPr>
              <a:t>5. Dinamismo empresarial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66160" y="4448555"/>
            <a:ext cx="7635240" cy="630936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90" b="0">
                <a:solidFill>
                  <a:srgbClr val="1E303F"/>
                </a:solidFill>
                <a:latin typeface="Aptos"/>
              </a:rPr>
              <a:t>Empresas de alto crecimiento; empresas gacela; CAGR de ingresos de empresas de alto crecimiento.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85216" y="5180075"/>
            <a:ext cx="68580" cy="713232"/>
          </a:xfrm>
          <a:prstGeom prst="rect">
            <a:avLst/>
          </a:prstGeom>
          <a:solidFill>
            <a:srgbClr val="1F53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32104" y="5225795"/>
            <a:ext cx="2514600" cy="621792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4456D"/>
                </a:solidFill>
                <a:latin typeface="Aptos"/>
              </a:rPr>
              <a:t>6. Internacionalización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66160" y="5221223"/>
            <a:ext cx="7635240" cy="630936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90" b="0">
                <a:solidFill>
                  <a:srgbClr val="1E303F"/>
                </a:solidFill>
                <a:latin typeface="Aptos"/>
              </a:rPr>
              <a:t>Incidencia de empresas exportadoras; empresas con filiales extranjeras.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2648" y="6062472"/>
            <a:ext cx="10881360" cy="338328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010" b="0">
                <a:solidFill>
                  <a:srgbClr val="5A6772"/>
                </a:solidFill>
                <a:latin typeface="Aptos"/>
              </a:rPr>
              <a:t>Ponderación interna CRITIC. CAGR = crecimiento anual compuesto. Ingresos/empleado: productividad comercial, no VAB/empleado.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292840" y="6473952"/>
            <a:ext cx="411480" cy="210312"/>
          </a:xfrm>
          <a:prstGeom prst="rect">
            <a:avLst/>
          </a:prstGeom>
          <a:noFill/>
        </p:spPr>
        <p:txBody>
          <a:bodyPr wrap="square" lIns="36576" tIns="22860" rIns="36576" bIns="0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0">
                <a:solidFill>
                  <a:srgbClr val="5A6772"/>
                </a:solidFill>
                <a:latin typeface="Aptos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0352" y="246888"/>
            <a:ext cx="10972800" cy="438912"/>
          </a:xfrm>
          <a:prstGeom prst="rect">
            <a:avLst/>
          </a:prstGeom>
          <a:noFill/>
        </p:spPr>
        <p:txBody>
          <a:bodyPr wrap="square" lIns="32004" tIns="9144" rIns="32004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83553"/>
                </a:solidFill>
                <a:latin typeface="Aptos"/>
              </a:rPr>
              <a:t>Detalle del índice de estadísticas sectoriales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77240"/>
            <a:ext cx="11064240" cy="310896"/>
          </a:xfrm>
          <a:prstGeom prst="rect">
            <a:avLst/>
          </a:prstGeom>
          <a:noFill/>
        </p:spPr>
        <p:txBody>
          <a:bodyPr wrap="square" lIns="32004" tIns="9144" rIns="32004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5F6E7D"/>
                </a:solidFill>
                <a:latin typeface="Aptos"/>
              </a:rPr>
              <a:t>Valores originales del índice sintético · Media de las cuatro comunidades = 100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21207" y="1316736"/>
          <a:ext cx="11430000" cy="4507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14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241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951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951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29514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Aptos"/>
                        </a:rPr>
                        <a:t>Sector</a:t>
                      </a:r>
                    </a:p>
                  </a:txBody>
                  <a:tcPr marL="82296" marR="45720" marT="36576" marB="27432" anchor="ctr">
                    <a:solidFill>
                      <a:srgbClr val="18355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Aptos"/>
                        </a:rPr>
                        <a:t>Andalucía</a:t>
                      </a:r>
                    </a:p>
                  </a:txBody>
                  <a:tcPr marL="82296" marR="45720" marT="36576" marB="27432" anchor="ctr">
                    <a:solidFill>
                      <a:srgbClr val="18355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Aptos"/>
                        </a:rPr>
                        <a:t>Referencia 1</a:t>
                      </a:r>
                    </a:p>
                  </a:txBody>
                  <a:tcPr marL="82296" marR="45720" marT="36576" marB="27432" anchor="ctr">
                    <a:solidFill>
                      <a:srgbClr val="18355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Aptos"/>
                        </a:rPr>
                        <a:t>Referencia 2</a:t>
                      </a:r>
                    </a:p>
                  </a:txBody>
                  <a:tcPr marL="82296" marR="45720" marT="36576" marB="27432" anchor="ctr">
                    <a:solidFill>
                      <a:srgbClr val="18355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Aptos"/>
                        </a:rPr>
                        <a:t>Referencia 3</a:t>
                      </a:r>
                    </a:p>
                  </a:txBody>
                  <a:tcPr marL="82296" marR="45720" marT="36576" marB="27432" anchor="ctr">
                    <a:solidFill>
                      <a:srgbClr val="18355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Aptos"/>
                        </a:rPr>
                        <a:t>Líder</a:t>
                      </a:r>
                    </a:p>
                  </a:txBody>
                  <a:tcPr marL="82296" marR="45720" marT="36576" marB="27432" anchor="ctr">
                    <a:solidFill>
                      <a:srgbClr val="1835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8736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1">
                          <a:solidFill>
                            <a:srgbClr val="23303C"/>
                          </a:solidFill>
                          <a:latin typeface="Aptos"/>
                        </a:rPr>
                        <a:t>Sector agrario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1D6F90"/>
                          </a:solidFill>
                          <a:latin typeface="Aptos"/>
                        </a:rPr>
                        <a:t>118,8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Cataluña  ·  71,7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Castilla-La Mancha  ·  91,4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Castilla y León  ·  112,6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0">
                          <a:solidFill>
                            <a:srgbClr val="23303C"/>
                          </a:solidFill>
                          <a:latin typeface="Aptos"/>
                        </a:rPr>
                        <a:t>Andalucía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8736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1">
                          <a:solidFill>
                            <a:srgbClr val="23303C"/>
                          </a:solidFill>
                          <a:latin typeface="Aptos"/>
                        </a:rPr>
                        <a:t>Alimentación y bebidas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1D6F90"/>
                          </a:solidFill>
                          <a:latin typeface="Aptos"/>
                        </a:rPr>
                        <a:t>95,0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Cataluña  ·  114,3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Castilla-La Mancha  ·  96,6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Castilla y León  ·  94,1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0">
                          <a:solidFill>
                            <a:srgbClr val="23303C"/>
                          </a:solidFill>
                          <a:latin typeface="Aptos"/>
                        </a:rPr>
                        <a:t>Cataluña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8736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1">
                          <a:solidFill>
                            <a:srgbClr val="23303C"/>
                          </a:solidFill>
                          <a:latin typeface="Aptos"/>
                        </a:rPr>
                        <a:t>Turismo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1D6F90"/>
                          </a:solidFill>
                          <a:latin typeface="Aptos"/>
                        </a:rPr>
                        <a:t>81,5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Cataluña  ·  83,9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Illes Balears  ·  119,5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Canarias  ·  115,9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0">
                          <a:solidFill>
                            <a:srgbClr val="23303C"/>
                          </a:solidFill>
                          <a:latin typeface="Aptos"/>
                        </a:rPr>
                        <a:t>Illes Balears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8736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1">
                          <a:solidFill>
                            <a:srgbClr val="23303C"/>
                          </a:solidFill>
                          <a:latin typeface="Aptos"/>
                        </a:rPr>
                        <a:t>Energía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1D6F90"/>
                          </a:solidFill>
                          <a:latin typeface="Aptos"/>
                        </a:rPr>
                        <a:t>94,4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Madrid  ·  128,5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Cataluña  ·  85,8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Canarias  ·  91,4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0">
                          <a:solidFill>
                            <a:srgbClr val="23303C"/>
                          </a:solidFill>
                          <a:latin typeface="Aptos"/>
                        </a:rPr>
                        <a:t>Madrid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8736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1">
                          <a:solidFill>
                            <a:srgbClr val="23303C"/>
                          </a:solidFill>
                          <a:latin typeface="Aptos"/>
                        </a:rPr>
                        <a:t>Medio ambiente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1D6F90"/>
                          </a:solidFill>
                          <a:latin typeface="Aptos"/>
                        </a:rPr>
                        <a:t>93,2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Madrid  ·  110,5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Cataluña  ·  97,6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Canarias  ·  98,7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0">
                          <a:solidFill>
                            <a:srgbClr val="23303C"/>
                          </a:solidFill>
                          <a:latin typeface="Aptos"/>
                        </a:rPr>
                        <a:t>Madrid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8736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1">
                          <a:solidFill>
                            <a:srgbClr val="23303C"/>
                          </a:solidFill>
                          <a:latin typeface="Aptos"/>
                        </a:rPr>
                        <a:t>Logística y transporte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1D6F90"/>
                          </a:solidFill>
                          <a:latin typeface="Aptos"/>
                        </a:rPr>
                        <a:t>89,3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Madrid  ·  113,6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Cataluña  ·  100,2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Canarias  ·  93,7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0">
                          <a:solidFill>
                            <a:srgbClr val="23303C"/>
                          </a:solidFill>
                          <a:latin typeface="Aptos"/>
                        </a:rPr>
                        <a:t>Madrid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8736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1">
                          <a:solidFill>
                            <a:srgbClr val="23303C"/>
                          </a:solidFill>
                          <a:latin typeface="Aptos"/>
                        </a:rPr>
                        <a:t>Servicios TIC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1D6F90"/>
                          </a:solidFill>
                          <a:latin typeface="Aptos"/>
                        </a:rPr>
                        <a:t>73,6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Madrid  ·  139,5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Cataluña  ·  104,5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País Vasco  ·  74,2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0">
                          <a:solidFill>
                            <a:srgbClr val="23303C"/>
                          </a:solidFill>
                          <a:latin typeface="Aptos"/>
                        </a:rPr>
                        <a:t>Madrid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8736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1">
                          <a:solidFill>
                            <a:srgbClr val="23303C"/>
                          </a:solidFill>
                          <a:latin typeface="Aptos"/>
                        </a:rPr>
                        <a:t>Aeronáutico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1D6F90"/>
                          </a:solidFill>
                          <a:latin typeface="Aptos"/>
                        </a:rPr>
                        <a:t>108,9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Madrid  ·  132,5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Castilla-La Mancha  ·  109,7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País Vasco  ·  44,0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0">
                          <a:solidFill>
                            <a:srgbClr val="23303C"/>
                          </a:solidFill>
                          <a:latin typeface="Aptos"/>
                        </a:rPr>
                        <a:t>Madrid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8736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1">
                          <a:solidFill>
                            <a:srgbClr val="23303C"/>
                          </a:solidFill>
                          <a:latin typeface="Aptos"/>
                        </a:rPr>
                        <a:t>Química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1D6F90"/>
                          </a:solidFill>
                          <a:latin typeface="Aptos"/>
                        </a:rPr>
                        <a:t>81,4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Cataluña  ·  142,1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Madrid  ·  73,6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C. Valenciana  ·  96,8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0">
                          <a:solidFill>
                            <a:srgbClr val="23303C"/>
                          </a:solidFill>
                          <a:latin typeface="Aptos"/>
                        </a:rPr>
                        <a:t>Cataluña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08736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1">
                          <a:solidFill>
                            <a:srgbClr val="23303C"/>
                          </a:solidFill>
                          <a:latin typeface="Aptos"/>
                        </a:rPr>
                        <a:t>Productos farmacéuticos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1D6F90"/>
                          </a:solidFill>
                          <a:latin typeface="Aptos"/>
                        </a:rPr>
                        <a:t>54,6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Cataluña  ·  148,9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Madrid  ·  118,8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C. Valenciana  ·  56,4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0">
                          <a:solidFill>
                            <a:srgbClr val="23303C"/>
                          </a:solidFill>
                          <a:latin typeface="Aptos"/>
                        </a:rPr>
                        <a:t>Cataluña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76072" y="5916168"/>
            <a:ext cx="10972800" cy="292608"/>
          </a:xfrm>
          <a:prstGeom prst="rect">
            <a:avLst/>
          </a:prstGeom>
          <a:noFill/>
        </p:spPr>
        <p:txBody>
          <a:bodyPr wrap="square" lIns="32004" tIns="9144" rIns="32004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F6E7D"/>
                </a:solidFill>
                <a:latin typeface="Aptos"/>
              </a:rPr>
              <a:t>Cinco dimensiones con idéntico peso. España se utiliza como referencia informativa y no participa en la clasificación.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6072" y="6245352"/>
            <a:ext cx="10789920" cy="246888"/>
          </a:xfrm>
          <a:prstGeom prst="rect">
            <a:avLst/>
          </a:prstGeom>
          <a:noFill/>
        </p:spPr>
        <p:txBody>
          <a:bodyPr wrap="square" lIns="32004" tIns="9144" rIns="32004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6E7D"/>
                </a:solidFill>
                <a:latin typeface="Aptos"/>
              </a:rPr>
              <a:t>Fuente: elaboración propia con INE, IECA, IVIE y fuentes estadísticas sectoriales. Índice público original.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92256" y="6492240"/>
            <a:ext cx="365760" cy="182880"/>
          </a:xfrm>
          <a:prstGeom prst="rect">
            <a:avLst/>
          </a:prstGeom>
          <a:noFill/>
        </p:spPr>
        <p:txBody>
          <a:bodyPr wrap="square" lIns="32004" tIns="9144" rIns="32004" bIns="9144">
            <a:spAutoFit/>
          </a:bodyPr>
          <a:lstStyle/>
          <a:p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0352" y="246888"/>
            <a:ext cx="10972800" cy="438912"/>
          </a:xfrm>
          <a:prstGeom prst="rect">
            <a:avLst/>
          </a:prstGeom>
          <a:noFill/>
        </p:spPr>
        <p:txBody>
          <a:bodyPr wrap="square" lIns="32004" tIns="9144" rIns="32004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83553"/>
                </a:solidFill>
                <a:latin typeface="Aptos"/>
              </a:rPr>
              <a:t>Detalle del índice empresarial SABI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77240"/>
            <a:ext cx="11064240" cy="310896"/>
          </a:xfrm>
          <a:prstGeom prst="rect">
            <a:avLst/>
          </a:prstGeom>
          <a:noFill/>
        </p:spPr>
        <p:txBody>
          <a:bodyPr wrap="square" lIns="32004" tIns="9144" rIns="32004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5F6E7D"/>
                </a:solidFill>
                <a:latin typeface="Aptos"/>
              </a:rPr>
              <a:t>Posición territorial de cada sector · Comunidad líder = 100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21207" y="1316736"/>
          <a:ext cx="11430000" cy="4507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14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241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951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951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29514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Aptos"/>
                        </a:rPr>
                        <a:t>Sector</a:t>
                      </a:r>
                    </a:p>
                  </a:txBody>
                  <a:tcPr marL="82296" marR="45720" marT="36576" marB="27432" anchor="ctr">
                    <a:solidFill>
                      <a:srgbClr val="18355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Aptos"/>
                        </a:rPr>
                        <a:t>Andalucía</a:t>
                      </a:r>
                    </a:p>
                  </a:txBody>
                  <a:tcPr marL="82296" marR="45720" marT="36576" marB="27432" anchor="ctr">
                    <a:solidFill>
                      <a:srgbClr val="18355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Aptos"/>
                        </a:rPr>
                        <a:t>Referencia 1</a:t>
                      </a:r>
                    </a:p>
                  </a:txBody>
                  <a:tcPr marL="82296" marR="45720" marT="36576" marB="27432" anchor="ctr">
                    <a:solidFill>
                      <a:srgbClr val="18355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Aptos"/>
                        </a:rPr>
                        <a:t>Referencia 2</a:t>
                      </a:r>
                    </a:p>
                  </a:txBody>
                  <a:tcPr marL="82296" marR="45720" marT="36576" marB="27432" anchor="ctr">
                    <a:solidFill>
                      <a:srgbClr val="18355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Aptos"/>
                        </a:rPr>
                        <a:t>Referencia 3</a:t>
                      </a:r>
                    </a:p>
                  </a:txBody>
                  <a:tcPr marL="82296" marR="45720" marT="36576" marB="27432" anchor="ctr">
                    <a:solidFill>
                      <a:srgbClr val="18355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Aptos"/>
                        </a:rPr>
                        <a:t>Líder</a:t>
                      </a:r>
                    </a:p>
                  </a:txBody>
                  <a:tcPr marL="82296" marR="45720" marT="36576" marB="27432" anchor="ctr">
                    <a:solidFill>
                      <a:srgbClr val="1835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8736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1">
                          <a:solidFill>
                            <a:srgbClr val="23303C"/>
                          </a:solidFill>
                          <a:latin typeface="Aptos"/>
                        </a:rPr>
                        <a:t>Sector agrario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1D6F90"/>
                          </a:solidFill>
                          <a:latin typeface="Aptos"/>
                        </a:rPr>
                        <a:t>100,0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Cataluña  ·  91,4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Castilla-La Mancha  ·  58,5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Castilla y León  ·  72,0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0">
                          <a:solidFill>
                            <a:srgbClr val="23303C"/>
                          </a:solidFill>
                          <a:latin typeface="Aptos"/>
                        </a:rPr>
                        <a:t>Andalucía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8736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1">
                          <a:solidFill>
                            <a:srgbClr val="23303C"/>
                          </a:solidFill>
                          <a:latin typeface="Aptos"/>
                        </a:rPr>
                        <a:t>Alimentación y bebidas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1D6F90"/>
                          </a:solidFill>
                          <a:latin typeface="Aptos"/>
                        </a:rPr>
                        <a:t>79,9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Cataluña  ·  100,0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Castilla-La Mancha  ·  53,1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Castilla y León  ·  42,5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0">
                          <a:solidFill>
                            <a:srgbClr val="23303C"/>
                          </a:solidFill>
                          <a:latin typeface="Aptos"/>
                        </a:rPr>
                        <a:t>Cataluña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8736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1">
                          <a:solidFill>
                            <a:srgbClr val="23303C"/>
                          </a:solidFill>
                          <a:latin typeface="Aptos"/>
                        </a:rPr>
                        <a:t>Turismo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1D6F90"/>
                          </a:solidFill>
                          <a:latin typeface="Aptos"/>
                        </a:rPr>
                        <a:t>43,2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Cataluña  ·  100,0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Illes Balears  ·  81,3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Canarias  ·  60,6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0">
                          <a:solidFill>
                            <a:srgbClr val="23303C"/>
                          </a:solidFill>
                          <a:latin typeface="Aptos"/>
                        </a:rPr>
                        <a:t>Cataluña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8736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1">
                          <a:solidFill>
                            <a:srgbClr val="23303C"/>
                          </a:solidFill>
                          <a:latin typeface="Aptos"/>
                        </a:rPr>
                        <a:t>Energía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1D6F90"/>
                          </a:solidFill>
                          <a:latin typeface="Aptos"/>
                        </a:rPr>
                        <a:t>47,5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Madrid  ·  100,0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Cataluña  ·  30,3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Canarias  ·  47,9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0">
                          <a:solidFill>
                            <a:srgbClr val="23303C"/>
                          </a:solidFill>
                          <a:latin typeface="Aptos"/>
                        </a:rPr>
                        <a:t>Madrid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8736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1">
                          <a:solidFill>
                            <a:srgbClr val="23303C"/>
                          </a:solidFill>
                          <a:latin typeface="Aptos"/>
                        </a:rPr>
                        <a:t>Medio ambiente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1D6F90"/>
                          </a:solidFill>
                          <a:latin typeface="Aptos"/>
                        </a:rPr>
                        <a:t>85,6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Madrid  ·  81,5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Cataluña  ·  100,0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Canarias  ·  65,8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0">
                          <a:solidFill>
                            <a:srgbClr val="23303C"/>
                          </a:solidFill>
                          <a:latin typeface="Aptos"/>
                        </a:rPr>
                        <a:t>Cataluña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8736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1">
                          <a:solidFill>
                            <a:srgbClr val="23303C"/>
                          </a:solidFill>
                          <a:latin typeface="Aptos"/>
                        </a:rPr>
                        <a:t>Logística y transporte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1D6F90"/>
                          </a:solidFill>
                          <a:latin typeface="Aptos"/>
                        </a:rPr>
                        <a:t>57,9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Madrid  ·  100,0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Cataluña  ·  59,5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Comunitat Valenciana  ·  62,9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0">
                          <a:solidFill>
                            <a:srgbClr val="23303C"/>
                          </a:solidFill>
                          <a:latin typeface="Aptos"/>
                        </a:rPr>
                        <a:t>Madrid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8736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1">
                          <a:solidFill>
                            <a:srgbClr val="23303C"/>
                          </a:solidFill>
                          <a:latin typeface="Aptos"/>
                        </a:rPr>
                        <a:t>Servicios TIC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1D6F90"/>
                          </a:solidFill>
                          <a:latin typeface="Aptos"/>
                        </a:rPr>
                        <a:t>63,3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Madrid  ·  96,4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Cataluña  ·  100,0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País Vasco  ·  36,7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0">
                          <a:solidFill>
                            <a:srgbClr val="23303C"/>
                          </a:solidFill>
                          <a:latin typeface="Aptos"/>
                        </a:rPr>
                        <a:t>Cataluña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8736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1">
                          <a:solidFill>
                            <a:srgbClr val="23303C"/>
                          </a:solidFill>
                          <a:latin typeface="Aptos"/>
                        </a:rPr>
                        <a:t>Aeronáutico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1D6F90"/>
                          </a:solidFill>
                          <a:latin typeface="Aptos"/>
                        </a:rPr>
                        <a:t>68,7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Madrid  ·  100,0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Castilla-La Mancha  ·  24,9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País Vasco  ·  70,1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0">
                          <a:solidFill>
                            <a:srgbClr val="23303C"/>
                          </a:solidFill>
                          <a:latin typeface="Aptos"/>
                        </a:rPr>
                        <a:t>Madrid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8736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1">
                          <a:solidFill>
                            <a:srgbClr val="23303C"/>
                          </a:solidFill>
                          <a:latin typeface="Aptos"/>
                        </a:rPr>
                        <a:t>Química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1D6F90"/>
                          </a:solidFill>
                          <a:latin typeface="Aptos"/>
                        </a:rPr>
                        <a:t>35,3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Cataluña  ·  100,0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Madrid  ·  44,4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Comunitat Valenciana  ·  73,8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0">
                          <a:solidFill>
                            <a:srgbClr val="23303C"/>
                          </a:solidFill>
                          <a:latin typeface="Aptos"/>
                        </a:rPr>
                        <a:t>Cataluña</a:t>
                      </a:r>
                    </a:p>
                  </a:txBody>
                  <a:tcPr marL="82296" marR="45720" marT="36576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08736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1">
                          <a:solidFill>
                            <a:srgbClr val="23303C"/>
                          </a:solidFill>
                          <a:latin typeface="Aptos"/>
                        </a:rPr>
                        <a:t>Productos farmacéuticos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1D6F90"/>
                          </a:solidFill>
                          <a:latin typeface="Aptos"/>
                        </a:rPr>
                        <a:t>27,4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Cataluña  ·  100,0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Madrid  ·  60,1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23303C"/>
                          </a:solidFill>
                          <a:latin typeface="Aptos"/>
                        </a:rPr>
                        <a:t>Comunitat Valenciana  ·  48,9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70" b="0">
                          <a:solidFill>
                            <a:srgbClr val="23303C"/>
                          </a:solidFill>
                          <a:latin typeface="Aptos"/>
                        </a:rPr>
                        <a:t>Cataluña</a:t>
                      </a:r>
                    </a:p>
                  </a:txBody>
                  <a:tcPr marL="82296" marR="45720" marT="36576" marB="27432" anchor="ctr">
                    <a:solidFill>
                      <a:srgbClr val="EF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76072" y="5916168"/>
            <a:ext cx="10972800" cy="292608"/>
          </a:xfrm>
          <a:prstGeom prst="rect">
            <a:avLst/>
          </a:prstGeom>
          <a:noFill/>
        </p:spPr>
        <p:txBody>
          <a:bodyPr wrap="square" lIns="32004" tIns="9144" rIns="32004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F6E7D"/>
                </a:solidFill>
                <a:latin typeface="Aptos"/>
              </a:rPr>
              <a:t>Catorce indicadores, seis dimensiones equiponderadas; CRITIC determina los pesos de los indicadores dentro de cada dimensión.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6072" y="6245352"/>
            <a:ext cx="10789920" cy="246888"/>
          </a:xfrm>
          <a:prstGeom prst="rect">
            <a:avLst/>
          </a:prstGeom>
          <a:noFill/>
        </p:spPr>
        <p:txBody>
          <a:bodyPr wrap="square" lIns="32004" tIns="9144" rIns="32004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6E7D"/>
                </a:solidFill>
                <a:latin typeface="Aptos"/>
              </a:rPr>
              <a:t>Fuente: elaboración propia con SABI. Índice multicriterio definitivo con internacionalización (v4).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92256" y="6492240"/>
            <a:ext cx="365760" cy="182880"/>
          </a:xfrm>
          <a:prstGeom prst="rect">
            <a:avLst/>
          </a:prstGeom>
          <a:noFill/>
        </p:spPr>
        <p:txBody>
          <a:bodyPr wrap="square" lIns="32004" tIns="9144" rIns="32004" bIns="9144">
            <a:spAutoFit/>
          </a:bodyPr>
          <a:lstStyle/>
          <a:p>
            <a: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2844</Words>
  <Application>Microsoft Office PowerPoint</Application>
  <PresentationFormat>Personalizado</PresentationFormat>
  <Paragraphs>750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Office Theme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José Luis Galán González</dc:creator>
  <cp:keywords/>
  <dc:description>generated using python-pptx</dc:description>
  <cp:lastModifiedBy>Pilar Gayan</cp:lastModifiedBy>
  <cp:revision>12</cp:revision>
  <dcterms:created xsi:type="dcterms:W3CDTF">2013-01-27T09:14:16Z</dcterms:created>
  <dcterms:modified xsi:type="dcterms:W3CDTF">2026-10-15T12:23:48Z</dcterms:modified>
  <cp:category/>
</cp:coreProperties>
</file>